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6"/>
  </p:handoutMasterIdLst>
  <p:sldIdLst>
    <p:sldId id="269" r:id="rId2"/>
    <p:sldId id="270" r:id="rId3"/>
    <p:sldId id="256" r:id="rId4"/>
    <p:sldId id="257" r:id="rId5"/>
    <p:sldId id="264" r:id="rId6"/>
    <p:sldId id="273" r:id="rId7"/>
    <p:sldId id="268" r:id="rId8"/>
    <p:sldId id="271" r:id="rId9"/>
    <p:sldId id="265" r:id="rId10"/>
    <p:sldId id="259" r:id="rId11"/>
    <p:sldId id="272" r:id="rId12"/>
    <p:sldId id="260" r:id="rId13"/>
    <p:sldId id="261" r:id="rId14"/>
    <p:sldId id="274" r:id="rId15"/>
    <p:sldId id="278" r:id="rId16"/>
    <p:sldId id="275" r:id="rId17"/>
    <p:sldId id="280" r:id="rId18"/>
    <p:sldId id="267" r:id="rId19"/>
    <p:sldId id="276" r:id="rId20"/>
    <p:sldId id="263" r:id="rId21"/>
    <p:sldId id="262" r:id="rId22"/>
    <p:sldId id="277" r:id="rId23"/>
    <p:sldId id="279" r:id="rId24"/>
    <p:sldId id="266" r:id="rId2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70" d="100"/>
          <a:sy n="70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rgbClr val="C00000"/>
                </a:solidFill>
              </a:rPr>
              <a:t>A CHART</a:t>
            </a:r>
            <a:r>
              <a:rPr lang="en-US" b="1" baseline="0" dirty="0" smtClean="0">
                <a:solidFill>
                  <a:srgbClr val="C00000"/>
                </a:solidFill>
              </a:rPr>
              <a:t> of some sort</a:t>
            </a:r>
            <a:endParaRPr lang="en-US" b="1" dirty="0">
              <a:solidFill>
                <a:srgbClr val="C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338983050847458E-2"/>
          <c:y val="0.5261443572278125"/>
          <c:w val="0.86946327683615821"/>
          <c:h val="0.30067343978989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430128"/>
        <c:axId val="239119536"/>
      </c:barChart>
      <c:catAx>
        <c:axId val="25343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119536"/>
        <c:crosses val="autoZero"/>
        <c:auto val="1"/>
        <c:lblAlgn val="ctr"/>
        <c:lblOffset val="100"/>
        <c:noMultiLvlLbl val="0"/>
      </c:catAx>
      <c:valAx>
        <c:axId val="23911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43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A952-86C6-43F3-A0E7-0E6D94B0D7A6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A1D1F-F382-41AD-B354-2B27A69E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B2981C-019D-411A-848C-C1C83E7110EC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033D4A-F2D1-4B88-802E-26BA8C6068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umbia.edu/itc/seas/E3810-lab/wreport.html#Abstract" TargetMode="External"/><Relationship Id="rId2" Type="http://schemas.openxmlformats.org/officeDocument/2006/relationships/hyperlink" Target="http://www.columbia.edu/itc/seas/E3810-lab/wreport.html#Titl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lumbia.edu/itc/seas/E3810-lab/wreport.html#References" TargetMode="External"/><Relationship Id="rId5" Type="http://schemas.openxmlformats.org/officeDocument/2006/relationships/hyperlink" Target="http://www.columbia.edu/itc/seas/E3810-lab/wreport.html#Conclusions" TargetMode="External"/><Relationship Id="rId4" Type="http://schemas.openxmlformats.org/officeDocument/2006/relationships/hyperlink" Target="http://www.columbia.edu/itc/seas/E3810-lab/wreport.html#Introdu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PITCH</a:t>
            </a:r>
          </a:p>
          <a:p>
            <a:r>
              <a:rPr lang="en-US" dirty="0" smtClean="0"/>
              <a:t>SPEED</a:t>
            </a:r>
          </a:p>
          <a:p>
            <a:r>
              <a:rPr lang="en-US" dirty="0" smtClean="0"/>
              <a:t>LOUDNESS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Impromptu</a:t>
            </a:r>
          </a:p>
          <a:p>
            <a:pPr lvl="1"/>
            <a:r>
              <a:rPr lang="en-US" dirty="0" smtClean="0"/>
              <a:t>No time to prep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Extemporaneous</a:t>
            </a:r>
          </a:p>
          <a:p>
            <a:pPr lvl="1"/>
            <a:r>
              <a:rPr lang="en-US" dirty="0" smtClean="0"/>
              <a:t>“Some” time to prep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Memorized</a:t>
            </a:r>
          </a:p>
          <a:p>
            <a:pPr lvl="1"/>
            <a:r>
              <a:rPr lang="en-US" dirty="0" smtClean="0"/>
              <a:t>Prepared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VOICE QUALITIES </a:t>
            </a:r>
            <a:r>
              <a:rPr lang="en-US" dirty="0" smtClean="0">
                <a:solidFill>
                  <a:srgbClr val="FFFF00"/>
                </a:solidFill>
              </a:rPr>
              <a:t>– TYPES of SPEECHES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114800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BEST Nonverbal SKILL for giving SPEECHES…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EYE CONTACT – DO NOT look at notes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71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32430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end of a file name indicating details of what it is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.</a:t>
            </a:r>
            <a:r>
              <a:rPr lang="en-US" dirty="0" err="1" smtClean="0"/>
              <a:t>dox</a:t>
            </a:r>
            <a:r>
              <a:rPr lang="en-US" dirty="0" smtClean="0"/>
              <a:t>				-.pdf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.jpeg				-.pps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.bmp				-.png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.gif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.</a:t>
            </a:r>
            <a:r>
              <a:rPr lang="en-US" dirty="0" err="1" smtClean="0"/>
              <a:t>wmv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.doc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597" y="1233263"/>
            <a:ext cx="8229600" cy="1143000"/>
          </a:xfrm>
        </p:spPr>
        <p:txBody>
          <a:bodyPr/>
          <a:lstStyle/>
          <a:p>
            <a:r>
              <a:rPr lang="en-US" dirty="0" smtClean="0"/>
              <a:t>FILE EXTENSIONS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6034347"/>
            <a:ext cx="662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of the above </a:t>
            </a:r>
            <a:r>
              <a:rPr lang="en-US" sz="2400" dirty="0" smtClean="0">
                <a:solidFill>
                  <a:schemeClr val="accent2"/>
                </a:solidFill>
              </a:rPr>
              <a:t>ARE for GRAPHICS</a:t>
            </a:r>
            <a:r>
              <a:rPr lang="en-US" dirty="0" smtClean="0">
                <a:solidFill>
                  <a:schemeClr val="accent2"/>
                </a:solidFill>
              </a:rPr>
              <a:t>?</a:t>
            </a:r>
          </a:p>
          <a:p>
            <a:r>
              <a:rPr lang="en-US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1597" y="456209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LAN – Local Area Network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1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829761"/>
          </a:xfrm>
        </p:spPr>
        <p:txBody>
          <a:bodyPr/>
          <a:lstStyle/>
          <a:p>
            <a:pPr algn="ctr"/>
            <a:r>
              <a:rPr lang="en-US" dirty="0" smtClean="0"/>
              <a:t>What is a PDF </a:t>
            </a:r>
            <a:r>
              <a:rPr lang="en-US" dirty="0" smtClean="0">
                <a:solidFill>
                  <a:srgbClr val="C00000"/>
                </a:solidFill>
              </a:rPr>
              <a:t>file extension?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772400" cy="3124200"/>
          </a:xfrm>
        </p:spPr>
        <p:txBody>
          <a:bodyPr>
            <a:normAutofit/>
          </a:bodyPr>
          <a:lstStyle/>
          <a:p>
            <a:pPr algn="ctr"/>
            <a:endParaRPr lang="en-US" b="1" dirty="0" smtClean="0">
              <a:solidFill>
                <a:srgbClr val="00B050"/>
              </a:solidFill>
            </a:endParaRP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present </a:t>
            </a:r>
            <a:r>
              <a:rPr lang="en-US" b="1" dirty="0">
                <a:solidFill>
                  <a:srgbClr val="00B050"/>
                </a:solidFill>
              </a:rPr>
              <a:t>documents </a:t>
            </a:r>
            <a:r>
              <a:rPr lang="en-US" b="1" dirty="0" smtClean="0">
                <a:solidFill>
                  <a:srgbClr val="00B050"/>
                </a:solidFill>
              </a:rPr>
              <a:t>independent </a:t>
            </a:r>
            <a:r>
              <a:rPr lang="en-US" b="1" dirty="0">
                <a:solidFill>
                  <a:srgbClr val="00B050"/>
                </a:solidFill>
              </a:rPr>
              <a:t>of application software, hardware, and operating </a:t>
            </a:r>
            <a:r>
              <a:rPr lang="en-US" b="1" dirty="0" smtClean="0">
                <a:solidFill>
                  <a:srgbClr val="00B050"/>
                </a:solidFill>
              </a:rPr>
              <a:t>systems.</a:t>
            </a:r>
          </a:p>
          <a:p>
            <a:pPr algn="ctr"/>
            <a:r>
              <a:rPr lang="en-US" u="sng" dirty="0" smtClean="0"/>
              <a:t>WILL OPEN ON ANY COMPUTER </a:t>
            </a:r>
          </a:p>
          <a:p>
            <a:pPr algn="ctr"/>
            <a:r>
              <a:rPr lang="en-US" i="1" dirty="0" smtClean="0"/>
              <a:t>THAT HAS ADOBE READER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646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Applications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61883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System Software, Application Software</a:t>
            </a:r>
          </a:p>
          <a:p>
            <a:r>
              <a:rPr lang="en-US" sz="3200" dirty="0"/>
              <a:t>	</a:t>
            </a:r>
            <a:r>
              <a:rPr lang="en-US" sz="3200" i="1" dirty="0" smtClean="0">
                <a:solidFill>
                  <a:srgbClr val="FFFF00"/>
                </a:solidFill>
              </a:rPr>
              <a:t>Chrome </a:t>
            </a:r>
          </a:p>
          <a:p>
            <a:r>
              <a:rPr lang="en-US" sz="3200" i="1" dirty="0">
                <a:solidFill>
                  <a:srgbClr val="FFFF00"/>
                </a:solidFill>
              </a:rPr>
              <a:t>	P</a:t>
            </a:r>
            <a:r>
              <a:rPr lang="en-US" sz="3200" i="1" dirty="0" smtClean="0">
                <a:solidFill>
                  <a:srgbClr val="FFFF00"/>
                </a:solidFill>
              </a:rPr>
              <a:t>ower point</a:t>
            </a:r>
          </a:p>
          <a:p>
            <a:r>
              <a:rPr lang="en-US" sz="3200" i="1" dirty="0">
                <a:solidFill>
                  <a:srgbClr val="FFFF00"/>
                </a:solidFill>
              </a:rPr>
              <a:t>	</a:t>
            </a:r>
            <a:r>
              <a:rPr lang="en-US" sz="3200" i="1" dirty="0" smtClean="0">
                <a:solidFill>
                  <a:srgbClr val="FFFF00"/>
                </a:solidFill>
              </a:rPr>
              <a:t>I tunes</a:t>
            </a:r>
          </a:p>
          <a:p>
            <a:r>
              <a:rPr lang="en-US" sz="3200" i="1" dirty="0">
                <a:solidFill>
                  <a:srgbClr val="FFFF00"/>
                </a:solidFill>
              </a:rPr>
              <a:t>	</a:t>
            </a:r>
            <a:r>
              <a:rPr lang="en-US" sz="3200" i="1" dirty="0" smtClean="0">
                <a:solidFill>
                  <a:srgbClr val="FFFF00"/>
                </a:solidFill>
              </a:rPr>
              <a:t>Word</a:t>
            </a:r>
          </a:p>
          <a:p>
            <a:r>
              <a:rPr lang="en-US" sz="3200" i="1" dirty="0">
                <a:solidFill>
                  <a:srgbClr val="FFFF00"/>
                </a:solidFill>
              </a:rPr>
              <a:t>	</a:t>
            </a:r>
            <a:r>
              <a:rPr lang="en-US" sz="3200" i="1" dirty="0" smtClean="0">
                <a:solidFill>
                  <a:srgbClr val="FFFF00"/>
                </a:solidFill>
              </a:rPr>
              <a:t>Excel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4572000"/>
            <a:ext cx="4267200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smtClean="0">
                <a:solidFill>
                  <a:schemeClr val="tx2">
                    <a:lumMod val="90000"/>
                  </a:schemeClr>
                </a:solidFill>
              </a:rPr>
              <a:t>Copy ONLY if LICENSE is PURCHASED</a:t>
            </a:r>
            <a:endParaRPr lang="en-US" sz="26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6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3810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00000"/>
                </a:solidFill>
              </a:rPr>
              <a:t>Chronological RESUME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7526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Emphasize---</a:t>
            </a:r>
          </a:p>
          <a:p>
            <a:r>
              <a:rPr lang="en-US" sz="3200" dirty="0" smtClean="0"/>
              <a:t>	</a:t>
            </a:r>
            <a:r>
              <a:rPr lang="en-US" sz="3200" u="sng" dirty="0" smtClean="0"/>
              <a:t>Work Experience </a:t>
            </a:r>
            <a:r>
              <a:rPr lang="en-US" sz="3200" dirty="0" smtClean="0"/>
              <a:t>in order 	of time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46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Last Paragraph of Cover Letter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05000"/>
            <a:ext cx="5562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</a:rPr>
              <a:t>A call to Action – 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/>
              <a:t>“I look forward to a call to set up an interview</a:t>
            </a:r>
            <a:r>
              <a:rPr lang="en-US" sz="3200" dirty="0" smtClean="0">
                <a:solidFill>
                  <a:srgbClr val="FFFF00"/>
                </a:solidFill>
              </a:rPr>
              <a:t>. 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Contact information (Phone, email)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CAN NOT </a:t>
            </a:r>
            <a:r>
              <a:rPr lang="en-US" dirty="0" smtClean="0"/>
              <a:t>Answer with a YES or NO</a:t>
            </a:r>
          </a:p>
          <a:p>
            <a:endParaRPr lang="en-US" dirty="0"/>
          </a:p>
          <a:p>
            <a:pPr lvl="1"/>
            <a:r>
              <a:rPr lang="en-US" sz="3500" dirty="0" smtClean="0">
                <a:solidFill>
                  <a:srgbClr val="7030A0"/>
                </a:solidFill>
              </a:rPr>
              <a:t>“What would my work hours be?”</a:t>
            </a:r>
          </a:p>
          <a:p>
            <a:pPr lvl="1"/>
            <a:r>
              <a:rPr lang="en-US" sz="3500" dirty="0" smtClean="0">
                <a:solidFill>
                  <a:srgbClr val="7030A0"/>
                </a:solidFill>
              </a:rPr>
              <a:t>“What is the dress code?”</a:t>
            </a:r>
            <a:endParaRPr lang="en-US" sz="3500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Ended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30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767" y="2743200"/>
            <a:ext cx="8229600" cy="217627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A</a:t>
            </a:r>
            <a:r>
              <a:rPr lang="en-US" sz="4400" dirty="0" smtClean="0"/>
              <a:t>LERT</a:t>
            </a:r>
          </a:p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I</a:t>
            </a:r>
            <a:r>
              <a:rPr lang="en-US" sz="4400" dirty="0" smtClean="0"/>
              <a:t>NFORMED</a:t>
            </a:r>
          </a:p>
          <a:p>
            <a:pPr algn="ctr"/>
            <a:r>
              <a:rPr lang="en-US" sz="4400" dirty="0" smtClean="0">
                <a:solidFill>
                  <a:srgbClr val="7030A0"/>
                </a:solidFill>
              </a:rPr>
              <a:t>C</a:t>
            </a:r>
            <a:r>
              <a:rPr lang="en-US" sz="4400" dirty="0" smtClean="0"/>
              <a:t>ONFIDENT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Three Characteristics for Interviewing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Dress for Interviews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7162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Clean, pressed (no wrinkly clothes)…..</a:t>
            </a:r>
          </a:p>
          <a:p>
            <a:endParaRPr lang="en-US" sz="3200" dirty="0"/>
          </a:p>
          <a:p>
            <a:r>
              <a:rPr lang="en-US" sz="3200" dirty="0" smtClean="0"/>
              <a:t>DRESS ONE step ABOVE job requirements</a:t>
            </a:r>
          </a:p>
          <a:p>
            <a:r>
              <a:rPr lang="en-US" sz="3200" dirty="0"/>
              <a:t>	</a:t>
            </a:r>
            <a:r>
              <a:rPr lang="en-US" sz="3200" i="1" u="sng" dirty="0" smtClean="0"/>
              <a:t>Example:  </a:t>
            </a:r>
          </a:p>
          <a:p>
            <a:r>
              <a:rPr lang="en-US" sz="3200" i="1" dirty="0"/>
              <a:t>	</a:t>
            </a:r>
            <a:r>
              <a:rPr lang="en-US" sz="3200" i="1" dirty="0" smtClean="0"/>
              <a:t>	Fast Food – Khakis, nice 				collared shirt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9335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172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Main purpose of a FOLLOW UP letter after an interview</a:t>
            </a:r>
          </a:p>
          <a:p>
            <a:endParaRPr lang="en-US" sz="32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/>
              <a:t>Show appreciation for interview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/>
              <a:t>Tell again of your interest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/>
              <a:t>Remind employer of your qualifications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/>
              <a:t>Just good manners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42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>
                <a:solidFill>
                  <a:srgbClr val="C00000"/>
                </a:solidFill>
              </a:rPr>
              <a:t>Emphasize ----</a:t>
            </a:r>
          </a:p>
          <a:p>
            <a:pPr lvl="1"/>
            <a:r>
              <a:rPr lang="en-US" sz="3200" dirty="0"/>
              <a:t>Skills</a:t>
            </a:r>
          </a:p>
          <a:p>
            <a:pPr lvl="1"/>
            <a:r>
              <a:rPr lang="en-US" sz="3200" dirty="0"/>
              <a:t>Responsibilities</a:t>
            </a:r>
          </a:p>
          <a:p>
            <a:pPr lvl="1"/>
            <a:r>
              <a:rPr lang="en-US" sz="3200" dirty="0"/>
              <a:t>What you know and what you’ve accomplished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RESUME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6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smtClean="0"/>
              <a:t>SIZE of the ROOM</a:t>
            </a:r>
          </a:p>
          <a:p>
            <a:pPr marL="109728" indent="0" algn="ctr">
              <a:buNone/>
            </a:pPr>
            <a:endParaRPr lang="en-US" sz="3500" dirty="0" smtClean="0"/>
          </a:p>
          <a:p>
            <a:pPr algn="ctr"/>
            <a:r>
              <a:rPr lang="en-US" sz="3500" dirty="0" smtClean="0"/>
              <a:t>TIME frame to speak</a:t>
            </a:r>
          </a:p>
          <a:p>
            <a:pPr marL="109728" indent="0" algn="ctr">
              <a:buNone/>
            </a:pPr>
            <a:endParaRPr lang="en-US" sz="3500" dirty="0" smtClean="0"/>
          </a:p>
          <a:p>
            <a:pPr algn="ctr"/>
            <a:r>
              <a:rPr lang="en-US" sz="3500" dirty="0" smtClean="0"/>
              <a:t>SIZE of the Audience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to know before delivering a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199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THINGS to remember when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interviewing for a job: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/>
              <a:t>	</a:t>
            </a:r>
            <a:r>
              <a:rPr lang="en-US" sz="3600" b="1" i="1" u="sng" dirty="0" smtClean="0">
                <a:solidFill>
                  <a:srgbClr val="C00000"/>
                </a:solidFill>
              </a:rPr>
              <a:t>Arrive ON TIME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i="1" dirty="0"/>
              <a:t>	</a:t>
            </a:r>
            <a:r>
              <a:rPr lang="en-US" sz="3600" b="1" i="1" dirty="0" smtClean="0"/>
              <a:t>Introduce yourself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i="1" dirty="0"/>
              <a:t>	</a:t>
            </a:r>
            <a:r>
              <a:rPr lang="en-US" sz="3600" b="1" i="1" dirty="0" smtClean="0">
                <a:solidFill>
                  <a:srgbClr val="C00000"/>
                </a:solidFill>
              </a:rPr>
              <a:t>Research company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i="1" dirty="0"/>
              <a:t>	</a:t>
            </a:r>
            <a:r>
              <a:rPr lang="en-US" sz="3600" b="1" i="1" dirty="0" smtClean="0"/>
              <a:t>Eye contact – confidence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i="1" dirty="0"/>
              <a:t>	</a:t>
            </a:r>
            <a:r>
              <a:rPr lang="en-US" sz="3600" b="1" i="1" dirty="0" smtClean="0"/>
              <a:t>Copies of Resume</a:t>
            </a:r>
          </a:p>
          <a:p>
            <a:r>
              <a:rPr lang="en-US" sz="3600" i="1" dirty="0"/>
              <a:t>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118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Helps to rearrange slides if needed</a:t>
            </a:r>
          </a:p>
          <a:p>
            <a:r>
              <a:rPr lang="en-US" sz="4000" dirty="0" smtClean="0"/>
              <a:t>Can change several slides at once</a:t>
            </a:r>
          </a:p>
          <a:p>
            <a:pPr lvl="1"/>
            <a:r>
              <a:rPr lang="en-US" sz="4000" i="1" u="sng" dirty="0" smtClean="0"/>
              <a:t>Delete or re-arrange quickly</a:t>
            </a:r>
            <a:endParaRPr lang="en-US" sz="4000" i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Slide Sorter view in Power Point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648200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What </a:t>
            </a:r>
            <a:r>
              <a:rPr lang="en-US" sz="2800" b="1" dirty="0" smtClean="0">
                <a:solidFill>
                  <a:srgbClr val="7030A0"/>
                </a:solidFill>
              </a:rPr>
              <a:t>Print Options </a:t>
            </a:r>
            <a:r>
              <a:rPr lang="en-US" sz="2800" dirty="0" smtClean="0">
                <a:solidFill>
                  <a:srgbClr val="7030A0"/>
                </a:solidFill>
              </a:rPr>
              <a:t>are available for power point</a:t>
            </a:r>
          </a:p>
          <a:p>
            <a:pPr algn="ctr"/>
            <a:r>
              <a:rPr lang="en-US" sz="2800" i="1" dirty="0" smtClean="0"/>
              <a:t>	</a:t>
            </a:r>
            <a:r>
              <a:rPr lang="en-US" sz="2800" b="1" i="1" dirty="0" smtClean="0">
                <a:solidFill>
                  <a:srgbClr val="C00000"/>
                </a:solidFill>
              </a:rPr>
              <a:t>FULL SLIDES, Notes pages, </a:t>
            </a:r>
          </a:p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	</a:t>
            </a:r>
            <a:r>
              <a:rPr lang="en-US" sz="2800" b="1" i="1" dirty="0" smtClean="0">
                <a:solidFill>
                  <a:srgbClr val="C00000"/>
                </a:solidFill>
              </a:rPr>
              <a:t>	Outline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Handouts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3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COMMUNICATING A MESSAGE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8288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ENCODE – Organize message</a:t>
            </a:r>
          </a:p>
          <a:p>
            <a:endParaRPr lang="en-US" sz="4000" dirty="0"/>
          </a:p>
          <a:p>
            <a:r>
              <a:rPr lang="en-US" sz="4000" dirty="0" smtClean="0"/>
              <a:t>CHANNEL – </a:t>
            </a:r>
            <a:r>
              <a:rPr lang="en-US" sz="4000" i="1" dirty="0" smtClean="0"/>
              <a:t>Method</a:t>
            </a:r>
          </a:p>
          <a:p>
            <a:endParaRPr lang="en-US" sz="4000" i="1" dirty="0"/>
          </a:p>
          <a:p>
            <a:r>
              <a:rPr lang="en-US" sz="4000" dirty="0" smtClean="0"/>
              <a:t>DECODE – Interpret message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950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976642"/>
              </p:ext>
            </p:extLst>
          </p:nvPr>
        </p:nvGraphicFramePr>
        <p:xfrm>
          <a:off x="685800" y="1295400"/>
          <a:ext cx="6781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DATA (details)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62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7010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What included in a Bibliography (Works Cited page)</a:t>
            </a:r>
          </a:p>
          <a:p>
            <a:endParaRPr lang="en-US" sz="3200" dirty="0" smtClean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Author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Page title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Website title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Date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Publisher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24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PRIMARY-For one purpose</a:t>
            </a:r>
          </a:p>
          <a:p>
            <a:pPr lvl="1"/>
            <a:r>
              <a:rPr lang="en-US" sz="3600" dirty="0" smtClean="0"/>
              <a:t>Interviews</a:t>
            </a:r>
          </a:p>
          <a:p>
            <a:pPr lvl="1"/>
            <a:r>
              <a:rPr lang="en-US" sz="3600" dirty="0" smtClean="0"/>
              <a:t>Speeches</a:t>
            </a:r>
          </a:p>
          <a:p>
            <a:pPr lvl="1"/>
            <a:r>
              <a:rPr lang="en-US" sz="3600" dirty="0" smtClean="0"/>
              <a:t>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SECONDARY-For several purposes</a:t>
            </a:r>
          </a:p>
          <a:p>
            <a:pPr lvl="1"/>
            <a:r>
              <a:rPr lang="en-US" sz="3600" dirty="0" smtClean="0"/>
              <a:t>Books</a:t>
            </a:r>
          </a:p>
          <a:p>
            <a:pPr lvl="1"/>
            <a:r>
              <a:rPr lang="en-US" sz="3600" dirty="0" smtClean="0"/>
              <a:t>Dictionaries</a:t>
            </a:r>
          </a:p>
          <a:p>
            <a:pPr lvl="1"/>
            <a:r>
              <a:rPr lang="en-US" sz="3600" dirty="0" smtClean="0"/>
              <a:t>Internet (commercials)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Primary </a:t>
            </a:r>
            <a:r>
              <a:rPr lang="en-US" dirty="0" smtClean="0"/>
              <a:t>vs </a:t>
            </a:r>
            <a:r>
              <a:rPr lang="en-US" dirty="0" smtClean="0">
                <a:solidFill>
                  <a:srgbClr val="FFFF00"/>
                </a:solidFill>
              </a:rPr>
              <a:t>Secondary Sources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Restating in own words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With essential information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Legitimate way to borrow information from a source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352800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Analytical</a:t>
            </a:r>
            <a:r>
              <a:rPr lang="en-US" sz="2800" dirty="0" smtClean="0"/>
              <a:t>-Answers questions / research, interpretation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FFFF00"/>
                </a:solidFill>
              </a:rPr>
              <a:t>Informational </a:t>
            </a:r>
            <a:r>
              <a:rPr lang="en-US" sz="2800" dirty="0" smtClean="0"/>
              <a:t>– Give the facts 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FFFF00"/>
                </a:solidFill>
              </a:rPr>
              <a:t>Persuasive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– presenting an issue and articulate a position swaying the reader to the writers side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581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7772400" cy="1199704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REPORTS TITLE PAGE should include</a:t>
            </a:r>
            <a:endParaRPr lang="en-US" sz="3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066800"/>
            <a:ext cx="7620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50000"/>
              </a:lnSpc>
              <a:buFont typeface="Arial" pitchFamily="34" charset="0"/>
              <a:buChar char="•"/>
            </a:pPr>
            <a:r>
              <a:rPr lang="en-US" sz="2200" dirty="0" smtClean="0"/>
              <a:t>Title of Report</a:t>
            </a:r>
          </a:p>
          <a:p>
            <a:pPr marL="457200" indent="-457200">
              <a:lnSpc>
                <a:spcPct val="250000"/>
              </a:lnSpc>
              <a:buFont typeface="Arial" pitchFamily="34" charset="0"/>
              <a:buChar char="•"/>
            </a:pPr>
            <a:r>
              <a:rPr lang="en-US" sz="2200" dirty="0" smtClean="0"/>
              <a:t>Author’s name (you)</a:t>
            </a:r>
          </a:p>
          <a:p>
            <a:pPr marL="457200" indent="-457200">
              <a:lnSpc>
                <a:spcPct val="250000"/>
              </a:lnSpc>
              <a:buFont typeface="Arial" pitchFamily="34" charset="0"/>
              <a:buChar char="•"/>
            </a:pPr>
            <a:r>
              <a:rPr lang="en-US" sz="2200" dirty="0" smtClean="0"/>
              <a:t>Name of Class</a:t>
            </a:r>
          </a:p>
          <a:p>
            <a:pPr marL="457200" indent="-457200">
              <a:lnSpc>
                <a:spcPct val="250000"/>
              </a:lnSpc>
              <a:buFont typeface="Arial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Period</a:t>
            </a:r>
          </a:p>
          <a:p>
            <a:pPr marL="457200" indent="-457200">
              <a:lnSpc>
                <a:spcPct val="250000"/>
              </a:lnSpc>
              <a:buFont typeface="Arial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Instructors name</a:t>
            </a:r>
          </a:p>
          <a:p>
            <a:pPr marL="457200" indent="-457200">
              <a:lnSpc>
                <a:spcPct val="250000"/>
              </a:lnSpc>
              <a:buFont typeface="Arial" pitchFamily="34" charset="0"/>
              <a:buChar char="•"/>
            </a:pPr>
            <a:r>
              <a:rPr lang="en-US" sz="2200" dirty="0"/>
              <a:t>	</a:t>
            </a:r>
            <a:r>
              <a:rPr lang="en-US" sz="2200" dirty="0" smtClean="0"/>
              <a:t>Date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395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829761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772400" cy="1199704"/>
          </a:xfrm>
        </p:spPr>
        <p:txBody>
          <a:bodyPr/>
          <a:lstStyle/>
          <a:p>
            <a:r>
              <a:rPr lang="en-US" dirty="0" smtClean="0"/>
              <a:t>Extra information for report </a:t>
            </a:r>
            <a:r>
              <a:rPr lang="en-US" b="1" dirty="0" smtClean="0">
                <a:solidFill>
                  <a:srgbClr val="7030A0"/>
                </a:solidFill>
              </a:rPr>
              <a:t>– Tables, Photos, Charts, Data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05384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Charts / Graphs-</a:t>
            </a:r>
          </a:p>
          <a:p>
            <a:r>
              <a:rPr lang="en-US" sz="3600" dirty="0" smtClean="0"/>
              <a:t>BEST for Statistical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26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45735"/>
            <a:ext cx="7391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Plagiarism:</a:t>
            </a:r>
          </a:p>
          <a:p>
            <a:endParaRPr lang="en-US" sz="4000" dirty="0"/>
          </a:p>
          <a:p>
            <a:r>
              <a:rPr lang="en-US" sz="4000" dirty="0" smtClean="0"/>
              <a:t>Stealing someone’s work and then lying about it.  </a:t>
            </a:r>
          </a:p>
          <a:p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To use someone else’s work without crediting the source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935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CITATIONS-NOT </a:t>
            </a:r>
            <a:r>
              <a:rPr lang="en-US" sz="2400" dirty="0" smtClean="0">
                <a:solidFill>
                  <a:schemeClr val="bg1"/>
                </a:solidFill>
              </a:rPr>
              <a:t>in intro paragraph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Authors Name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Article Name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Website Name</a:t>
            </a:r>
          </a:p>
          <a:p>
            <a:r>
              <a:rPr lang="en-US" sz="3600" dirty="0" smtClean="0"/>
              <a:t>	</a:t>
            </a:r>
            <a:r>
              <a:rPr lang="en-US" sz="3600" i="1" dirty="0" smtClean="0"/>
              <a:t>NOT ENTIRE URL</a:t>
            </a:r>
            <a:endParaRPr lang="en-US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419600"/>
            <a:ext cx="7162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Using graphics in a report you  should </a:t>
            </a:r>
            <a:r>
              <a:rPr lang="en-US" sz="55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LABEL</a:t>
            </a:r>
            <a:r>
              <a:rPr lang="en-US" sz="3600" dirty="0" smtClean="0">
                <a:solidFill>
                  <a:srgbClr val="FFFF00"/>
                </a:solidFill>
              </a:rPr>
              <a:t> and </a:t>
            </a:r>
            <a:r>
              <a:rPr lang="en-US" sz="55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SITE </a:t>
            </a:r>
            <a:r>
              <a:rPr lang="en-US" sz="3600" dirty="0" smtClean="0">
                <a:solidFill>
                  <a:srgbClr val="FFFF00"/>
                </a:solidFill>
              </a:rPr>
              <a:t>source!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6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915400" cy="47089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ORDER of </a:t>
            </a:r>
            <a:r>
              <a:rPr lang="en-US" sz="3600" b="1" u="sng" dirty="0" smtClean="0">
                <a:solidFill>
                  <a:srgbClr val="7030A0"/>
                </a:solidFill>
              </a:rPr>
              <a:t>FORMAL Written</a:t>
            </a:r>
            <a:r>
              <a:rPr lang="en-US" sz="3600" b="1" u="sng" dirty="0" smtClean="0"/>
              <a:t> REPORTS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written report should have the following sections: </a:t>
            </a:r>
            <a:endParaRPr lang="en-US" sz="3600" dirty="0" smtClean="0"/>
          </a:p>
          <a:p>
            <a:r>
              <a:rPr lang="en-US" sz="2400" dirty="0"/>
              <a:t> </a:t>
            </a:r>
            <a:r>
              <a:rPr lang="en-US" sz="2400" u="sng" dirty="0">
                <a:solidFill>
                  <a:srgbClr val="0070C0"/>
                </a:solidFill>
                <a:hlinkClick r:id="rId2"/>
              </a:rPr>
              <a:t>Title page</a:t>
            </a: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 </a:t>
            </a:r>
            <a:r>
              <a:rPr lang="en-US" sz="2400" u="sng" dirty="0" smtClean="0">
                <a:solidFill>
                  <a:srgbClr val="0070C0"/>
                </a:solidFill>
                <a:hlinkClick r:id="rId3"/>
              </a:rPr>
              <a:t>Abstract</a:t>
            </a:r>
            <a:r>
              <a:rPr lang="en-US" sz="2400" u="sng" dirty="0" smtClean="0">
                <a:solidFill>
                  <a:srgbClr val="0070C0"/>
                </a:solidFill>
              </a:rPr>
              <a:t> -- Summary</a:t>
            </a: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 </a:t>
            </a:r>
            <a:r>
              <a:rPr lang="en-US" sz="2400" u="sng" dirty="0" smtClean="0">
                <a:solidFill>
                  <a:srgbClr val="0070C0"/>
                </a:solidFill>
                <a:hlinkClick r:id="rId4"/>
              </a:rPr>
              <a:t>Introduction</a:t>
            </a:r>
            <a:r>
              <a:rPr lang="en-US" sz="2400" u="sng" dirty="0" smtClean="0">
                <a:solidFill>
                  <a:srgbClr val="0070C0"/>
                </a:solidFill>
              </a:rPr>
              <a:t> – First paragraph</a:t>
            </a: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u="sng" dirty="0">
                <a:solidFill>
                  <a:schemeClr val="accent3"/>
                </a:solidFill>
              </a:rPr>
              <a:t>Body</a:t>
            </a:r>
            <a:r>
              <a:rPr lang="en-US" sz="2400" dirty="0">
                <a:solidFill>
                  <a:srgbClr val="0070C0"/>
                </a:solidFill>
              </a:rPr>
              <a:t> (using in-text citations)</a:t>
            </a:r>
          </a:p>
          <a:p>
            <a:r>
              <a:rPr lang="en-US" sz="2400" dirty="0">
                <a:solidFill>
                  <a:srgbClr val="0070C0"/>
                </a:solidFill>
              </a:rPr>
              <a:t> </a:t>
            </a:r>
            <a:r>
              <a:rPr lang="en-US" sz="2400" u="sng" dirty="0" smtClean="0">
                <a:solidFill>
                  <a:srgbClr val="0070C0"/>
                </a:solidFill>
                <a:hlinkClick r:id="rId5"/>
              </a:rPr>
              <a:t>Conclusions</a:t>
            </a:r>
            <a:r>
              <a:rPr lang="en-US" sz="2400" u="sng" dirty="0" smtClean="0">
                <a:solidFill>
                  <a:srgbClr val="0070C0"/>
                </a:solidFill>
              </a:rPr>
              <a:t> – Last paragraph</a:t>
            </a: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 </a:t>
            </a:r>
            <a:r>
              <a:rPr lang="en-US" sz="2400" u="sng" dirty="0" smtClean="0">
                <a:solidFill>
                  <a:srgbClr val="0070C0"/>
                </a:solidFill>
                <a:hlinkClick r:id="rId6"/>
              </a:rPr>
              <a:t>References</a:t>
            </a:r>
            <a:r>
              <a:rPr lang="en-US" sz="2400" u="sng" dirty="0" smtClean="0">
                <a:solidFill>
                  <a:srgbClr val="0070C0"/>
                </a:solidFill>
              </a:rPr>
              <a:t> – Works Cited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/>
              <a:t> </a:t>
            </a:r>
            <a:endParaRPr lang="en-US" sz="2400" b="1" dirty="0"/>
          </a:p>
          <a:p>
            <a:r>
              <a:rPr lang="en-US" sz="2400" b="1" dirty="0" smtClean="0"/>
              <a:t> 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Appendix </a:t>
            </a:r>
            <a:r>
              <a:rPr lang="en-US" sz="2400" i="1" dirty="0"/>
              <a:t>(if needed to add additional materials)</a:t>
            </a:r>
          </a:p>
        </p:txBody>
      </p:sp>
    </p:spTree>
    <p:extLst>
      <p:ext uri="{BB962C8B-B14F-4D97-AF65-F5344CB8AC3E}">
        <p14:creationId xmlns:p14="http://schemas.microsoft.com/office/powerpoint/2010/main" val="26929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1562</TotalTime>
  <Words>490</Words>
  <Application>Microsoft Office PowerPoint</Application>
  <PresentationFormat>On-screen Show (4:3)</PresentationFormat>
  <Paragraphs>157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VOICE QUALITIES – TYPES of SPEECHES</vt:lpstr>
      <vt:lpstr>What to know before delivering a speech</vt:lpstr>
      <vt:lpstr>Primary vs Secondary Sources</vt:lpstr>
      <vt:lpstr>Paraphrasing</vt:lpstr>
      <vt:lpstr>PowerPoint Presentation</vt:lpstr>
      <vt:lpstr>APPENDIX</vt:lpstr>
      <vt:lpstr>PowerPoint Presentation</vt:lpstr>
      <vt:lpstr>INTERNET CITATIONS-NOT in intro paragraph</vt:lpstr>
      <vt:lpstr>PowerPoint Presentation</vt:lpstr>
      <vt:lpstr>FILE EXTENSIONS</vt:lpstr>
      <vt:lpstr>What is a PDF file extension?</vt:lpstr>
      <vt:lpstr>Software Applications</vt:lpstr>
      <vt:lpstr>PowerPoint Presentation</vt:lpstr>
      <vt:lpstr>Last Paragraph of Cover Letter </vt:lpstr>
      <vt:lpstr>Open Ended QUESTIONS</vt:lpstr>
      <vt:lpstr>Three Characteristics for Interviewing</vt:lpstr>
      <vt:lpstr>PowerPoint Presentation</vt:lpstr>
      <vt:lpstr>PowerPoint Presentation</vt:lpstr>
      <vt:lpstr>FUNCTIONAL RESUME</vt:lpstr>
      <vt:lpstr>PowerPoint Presentation</vt:lpstr>
      <vt:lpstr>Slide Sorter view in Power Point</vt:lpstr>
      <vt:lpstr>COMMUNICATING A MESSAGE</vt:lpstr>
      <vt:lpstr>STATISTICAL DATA (details)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vs Secondary sources</dc:title>
  <dc:creator>jbridges</dc:creator>
  <cp:lastModifiedBy>jill.bridges</cp:lastModifiedBy>
  <cp:revision>24</cp:revision>
  <cp:lastPrinted>2015-05-04T22:00:16Z</cp:lastPrinted>
  <dcterms:created xsi:type="dcterms:W3CDTF">2012-05-03T17:02:29Z</dcterms:created>
  <dcterms:modified xsi:type="dcterms:W3CDTF">2016-05-09T20:38:32Z</dcterms:modified>
</cp:coreProperties>
</file>