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7" r:id="rId2"/>
    <p:sldId id="258" r:id="rId3"/>
    <p:sldId id="263" r:id="rId4"/>
    <p:sldId id="259" r:id="rId5"/>
    <p:sldId id="260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0" autoAdjust="0"/>
  </p:normalViewPr>
  <p:slideViewPr>
    <p:cSldViewPr snapToObjects="1"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74882-797D-41C1-8454-2B9CF85961D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B541-30F9-4494-A8D0-99FAD38BA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05CD6-69D1-44A9-B792-681D200155C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r>
              <a:rPr lang="en-US" altLang="en-US"/>
              <a:t>Explain that this is an example of a stock quote, but not all quotes are structured in this same way.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9CE91-FB03-4E61-B0AC-3864F91BAA9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AF9F6-37BD-4160-8656-0E0B44722C0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C42C3-D185-414A-A147-74F1369B41D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326E4-F407-4E65-AB27-5015CCF9FD6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AF166-7F95-49E9-893E-549DB9111AA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98BB8-CAFA-4653-BC2D-A40F84E8C92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B82BB-1FEE-4A71-B6CB-83E3EAA5CE1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A3719-653E-49C0-A05C-B412B8D0387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D7397-FEA7-42D7-A188-E0A3030A49F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6512A-055D-47F6-A0E9-8602B059865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85B9A-93DF-441F-BF72-8A54E92BF19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9138" cy="33972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894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5F93BF7C-3D25-1046-9CB6-B62EB007D8ED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37F8B37-1C20-E141-AD19-8C89378F59E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stock market</a:t>
            </a:r>
            <a:endParaRPr lang="en-US" dirty="0"/>
          </a:p>
        </p:txBody>
      </p:sp>
      <p:pic>
        <p:nvPicPr>
          <p:cNvPr id="1028" name="Picture 4" descr="https://encrypted-tbn1.gstatic.com/images?q=tbn:ANd9GcSaVt3RqQPIiSMmnXoX8gzQNq5IO8Jk-wBRg9qTNIv9OFxxXx4U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260946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 4</a:t>
            </a:r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Ticker Symbol</a:t>
            </a:r>
            <a:r>
              <a:rPr lang="en-US" altLang="en-US" sz="2600"/>
              <a:t> – The unique alphabetic name which identifies the stock. When looking for stock quotes online, you search for a company by the ticker symbol.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308350" y="928688"/>
            <a:ext cx="5661025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44463" y="928688"/>
            <a:ext cx="2395537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65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 5</a:t>
            </a:r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Dividend Per Share</a:t>
            </a:r>
            <a:r>
              <a:rPr lang="en-US" altLang="en-US" sz="2600"/>
              <a:t> – The estimate of the anticipated yearly dividend per share in dollars and cents. If this space is blank, the company does not currently pay out dividends.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9225" y="928688"/>
            <a:ext cx="5008563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4625" y="928688"/>
            <a:ext cx="3119438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8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 6</a:t>
            </a:r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Price/Earnings Ratio</a:t>
            </a:r>
            <a:r>
              <a:rPr lang="en-US" altLang="en-US" sz="2600"/>
              <a:t> – Shows the relationship between a stock’s price and the company’s earnings for the last four quarters. Calculated by dividing the current price per share by the earnings per share.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40263" y="928688"/>
            <a:ext cx="4354512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74625" y="928688"/>
            <a:ext cx="3773488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 7</a:t>
            </a:r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Year-to-Date Percentage Change</a:t>
            </a:r>
            <a:r>
              <a:rPr lang="en-US" altLang="en-US" sz="2600"/>
              <a:t> – Reports gain or loss in each stock’s price as a percentage of its price on January 1.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10188" y="928688"/>
            <a:ext cx="3627437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90500" y="928688"/>
            <a:ext cx="4427538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 8</a:t>
            </a:r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Trading Volume</a:t>
            </a:r>
            <a:r>
              <a:rPr lang="en-US" altLang="en-US" sz="2600"/>
              <a:t> – The total number of shares traded for the day (in hundreds). Add two zeros to the end of the number listed to get the actual number traded.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997575" y="928688"/>
            <a:ext cx="2974975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44463" y="928688"/>
            <a:ext cx="5153025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Columns 9 &amp; 10</a:t>
            </a:r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Day High and Low</a:t>
            </a:r>
            <a:r>
              <a:rPr lang="en-US" altLang="en-US" sz="2600"/>
              <a:t> – The price range at which the stock has traded throughout the day. These are the maximum and the minimum prices that people have paid for the stock.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459663" y="928688"/>
            <a:ext cx="1524000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4625" y="928688"/>
            <a:ext cx="5805488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 11</a:t>
            </a:r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Close</a:t>
            </a:r>
            <a:r>
              <a:rPr lang="en-US" altLang="en-US" sz="2600"/>
              <a:t> – The last trading price recorded when the market closed on the day. If the closing price is up or down more than 5% than the previous day, the entire listing for that stock is bold-faced.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191500" y="928688"/>
            <a:ext cx="798513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4625" y="928688"/>
            <a:ext cx="7256463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2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 12</a:t>
            </a:r>
            <a:endParaRPr lang="en-US" altLang="en-US" sz="2600" b="1"/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Net Change</a:t>
            </a:r>
            <a:r>
              <a:rPr lang="en-US" altLang="en-US" sz="2600"/>
              <a:t> – The change in the stock price from the previous day’s closing price in dollars. When the net change is positive, it is recorded as being “up for the day.”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80975" y="928688"/>
            <a:ext cx="7983538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748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ock table 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754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Stocks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Stocks: An </a:t>
            </a:r>
            <a:r>
              <a:rPr lang="en-US" dirty="0"/>
              <a:t>investment that represents ownership in a company or corporation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Dow Jones Industrial Average: an index of 30 U.S. stocks used to measure the performance of the U.S. financial markets. “oldest stock price measure and most widely recognized market indicator”</a:t>
            </a:r>
          </a:p>
          <a:p>
            <a:pPr eaLnBrk="1" hangingPunct="1"/>
            <a:r>
              <a:rPr lang="en-US" dirty="0" smtClean="0"/>
              <a:t>S&amp;P 500: an index of 500 stocks that represent the price trend movements of the major common stock</a:t>
            </a:r>
          </a:p>
          <a:p>
            <a:pPr eaLnBrk="1" hangingPunct="1"/>
            <a:r>
              <a:rPr lang="en-US" dirty="0" smtClean="0"/>
              <a:t>Stock Index: A basket of stocks used to track the market.</a:t>
            </a:r>
          </a:p>
          <a:p>
            <a:r>
              <a:rPr lang="en-US" dirty="0" smtClean="0">
                <a:effectLst/>
              </a:rPr>
              <a:t>Initial Public Offering: when </a:t>
            </a:r>
            <a:r>
              <a:rPr lang="en-US" dirty="0">
                <a:effectLst/>
              </a:rPr>
              <a:t>a company issues stock to the general public for the first </a:t>
            </a:r>
            <a:r>
              <a:rPr lang="en-US" dirty="0" smtClean="0">
                <a:effectLst/>
              </a:rPr>
              <a:t>time.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1828800"/>
            <a:ext cx="2616239" cy="245926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3962400"/>
            <a:ext cx="3565525" cy="254680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"/>
            <a:ext cx="2590800" cy="194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681316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Where buyers and sellers of securities meet and compete for the best price for their customers, located on Wall Street in NYC.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Floor Brokers: receive orders electronically on the Trading Floor.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Specialists: Contact point between brokers buying and selling, responsible for overseeing the orderly trading of specific stocks to maintain the market’s fairness, competitiveness, and efficiency.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Each NYSE stock has one specialist who trades only specific stocks at a designated location.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</a:t>
            </a:r>
            <a:br>
              <a:rPr lang="en-US" dirty="0" smtClean="0"/>
            </a:br>
            <a:r>
              <a:rPr lang="en-US" dirty="0" smtClean="0"/>
              <a:t>stock prices?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8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Auction</a:t>
            </a:r>
          </a:p>
          <a:p>
            <a:r>
              <a:rPr lang="en-US" dirty="0" smtClean="0"/>
              <a:t>I’ve Got It, You Want It</a:t>
            </a:r>
          </a:p>
          <a:p>
            <a:pPr lvl="1"/>
            <a:r>
              <a:rPr lang="en-US" dirty="0" smtClean="0"/>
              <a:t>How much I have of any one item and how much you need of that item will affect the price.</a:t>
            </a:r>
          </a:p>
          <a:p>
            <a:pPr lvl="1"/>
            <a:r>
              <a:rPr lang="en-US" dirty="0" smtClean="0"/>
              <a:t>Supply &amp; Demand</a:t>
            </a:r>
          </a:p>
          <a:p>
            <a:pPr lvl="1"/>
            <a:r>
              <a:rPr lang="en-US" dirty="0" smtClean="0"/>
              <a:t>A stock is worth what somebody is willing to pay for it.</a:t>
            </a:r>
          </a:p>
          <a:p>
            <a:r>
              <a:rPr lang="en-US" dirty="0" smtClean="0"/>
              <a:t>The supply of shares is limited. If one person wants to buy, somebody else has to sell, and vice versa.</a:t>
            </a:r>
          </a:p>
          <a:p>
            <a:r>
              <a:rPr lang="en-US" dirty="0" smtClean="0"/>
              <a:t>A company’s financial health</a:t>
            </a:r>
          </a:p>
          <a:p>
            <a:r>
              <a:rPr lang="en-US" dirty="0" smtClean="0"/>
              <a:t>Market trends</a:t>
            </a:r>
          </a:p>
          <a:p>
            <a:r>
              <a:rPr lang="en-US" dirty="0" smtClean="0"/>
              <a:t>How news affects prices</a:t>
            </a:r>
          </a:p>
          <a:p>
            <a:pPr lvl="1"/>
            <a:r>
              <a:rPr lang="en-US" dirty="0" smtClean="0"/>
              <a:t>9/11</a:t>
            </a:r>
          </a:p>
        </p:txBody>
      </p:sp>
    </p:spTree>
    <p:extLst>
      <p:ext uri="{BB962C8B-B14F-4D97-AF65-F5344CB8AC3E}">
        <p14:creationId xmlns:p14="http://schemas.microsoft.com/office/powerpoint/2010/main" val="13609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solidFill>
                  <a:schemeClr val="tx1"/>
                </a:solidFill>
              </a:rPr>
              <a:t>Increase/Decrease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47800"/>
            <a:ext cx="7583488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Florida </a:t>
            </a:r>
            <a:r>
              <a:rPr lang="en-US" dirty="0"/>
              <a:t>in 4-Month </a:t>
            </a:r>
            <a:r>
              <a:rPr lang="en-US" dirty="0" smtClean="0"/>
              <a:t>Drought</a:t>
            </a:r>
          </a:p>
          <a:p>
            <a:pPr lvl="1"/>
            <a:r>
              <a:rPr lang="en-US" dirty="0" smtClean="0"/>
              <a:t>What happens to the stock prices of companies that bottle orange juice?</a:t>
            </a:r>
            <a:endParaRPr lang="en-US" dirty="0"/>
          </a:p>
          <a:p>
            <a:r>
              <a:rPr lang="en-US" dirty="0"/>
              <a:t>Battery-Powered Vehicles are Car of </a:t>
            </a:r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What happens to stock in battery companies?</a:t>
            </a:r>
            <a:endParaRPr lang="en-US" dirty="0"/>
          </a:p>
          <a:p>
            <a:r>
              <a:rPr lang="en-US" dirty="0"/>
              <a:t>Hollywood Big Budget, Mega-Movie </a:t>
            </a:r>
            <a:r>
              <a:rPr lang="en-US" dirty="0" smtClean="0"/>
              <a:t>Flops</a:t>
            </a:r>
          </a:p>
          <a:p>
            <a:pPr lvl="1"/>
            <a:r>
              <a:rPr lang="en-US" dirty="0" smtClean="0"/>
              <a:t>What happens to the stock in the company that owns the rights to sell merchandise tied to the film?</a:t>
            </a:r>
            <a:endParaRPr lang="en-US" dirty="0"/>
          </a:p>
          <a:p>
            <a:r>
              <a:rPr lang="en-US" dirty="0"/>
              <a:t>True Tech’s Products Compete with Digital Dream’s at 25% Less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What happens to the stock in True Tech? What happens to the stock in Digital Dream?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Floor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pening bell rings at 9:30 to the closing bell at 4:00</a:t>
            </a:r>
          </a:p>
          <a:p>
            <a:r>
              <a:rPr lang="en-US" dirty="0" smtClean="0"/>
              <a:t>The trading floor is a whirlwind of activity, but it is also an organized, tightly regulated place of business.</a:t>
            </a:r>
          </a:p>
          <a:p>
            <a:r>
              <a:rPr lang="en-US" dirty="0" smtClean="0"/>
              <a:t>Market professionals represent the orders of buyers and sellers to determine prices according to the laws of supply and demand.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80" y="1828800"/>
            <a:ext cx="2861414" cy="4297363"/>
          </a:xfrm>
        </p:spPr>
      </p:pic>
    </p:spTree>
    <p:extLst>
      <p:ext uri="{BB962C8B-B14F-4D97-AF65-F5344CB8AC3E}">
        <p14:creationId xmlns:p14="http://schemas.microsoft.com/office/powerpoint/2010/main" val="35846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</p:spTree>
    <p:extLst>
      <p:ext uri="{BB962C8B-B14F-4D97-AF65-F5344CB8AC3E}">
        <p14:creationId xmlns:p14="http://schemas.microsoft.com/office/powerpoint/2010/main" val="421244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Columns 1 &amp; 2</a:t>
            </a:r>
            <a:endParaRPr lang="en-US" altLang="en-US" sz="2600" b="1"/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52-Week High and Low</a:t>
            </a:r>
            <a:r>
              <a:rPr lang="en-US" altLang="en-US" sz="2600"/>
              <a:t> – The highest and lowest prices the stock traded over the previous 52 weeks (one year) and typically does not include the previous day’s trading.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635125" y="928688"/>
            <a:ext cx="7339013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tock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43000"/>
            <a:ext cx="87090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Reading Stock Quotes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71538" y="4071938"/>
            <a:ext cx="76200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/>
              <a:t>Column 3</a:t>
            </a:r>
          </a:p>
          <a:p>
            <a:pPr eaLnBrk="0" hangingPunct="0">
              <a:buClr>
                <a:srgbClr val="006633"/>
              </a:buClr>
              <a:buSzPct val="115000"/>
              <a:buFont typeface="Times" pitchFamily="18" charset="0"/>
              <a:buNone/>
            </a:pPr>
            <a:r>
              <a:rPr lang="en-US" altLang="en-US" sz="2600" b="1"/>
              <a:t>Company Name &amp; Type of Stock</a:t>
            </a:r>
            <a:r>
              <a:rPr lang="en-US" altLang="en-US" sz="2600"/>
              <a:t> – The name of the company. If no special symbol or letter follows the name, it is common stock. Different symbols indicate different classes of shares (i.e., “pf” means preferred stock).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57463" y="928688"/>
            <a:ext cx="6386512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74625" y="928688"/>
            <a:ext cx="1450975" cy="32146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7519</TotalTime>
  <Words>809</Words>
  <Application>Microsoft Office PowerPoint</Application>
  <PresentationFormat>On-screen Show (4:3)</PresentationFormat>
  <Paragraphs>82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Precedent</vt:lpstr>
      <vt:lpstr>The stock market</vt:lpstr>
      <vt:lpstr>Stocks</vt:lpstr>
      <vt:lpstr>NYSE</vt:lpstr>
      <vt:lpstr>What Drives  stock prices?</vt:lpstr>
      <vt:lpstr>Increase/Decrease</vt:lpstr>
      <vt:lpstr>Trading Floor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Investments</dc:title>
  <dc:creator>Joseph wing</dc:creator>
  <cp:lastModifiedBy>julie.sutherland</cp:lastModifiedBy>
  <cp:revision>23</cp:revision>
  <dcterms:created xsi:type="dcterms:W3CDTF">2010-11-02T03:46:14Z</dcterms:created>
  <dcterms:modified xsi:type="dcterms:W3CDTF">2013-10-16T17:24:22Z</dcterms:modified>
</cp:coreProperties>
</file>