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60" r:id="rId3"/>
    <p:sldId id="261" r:id="rId4"/>
    <p:sldId id="262" r:id="rId5"/>
    <p:sldId id="263" r:id="rId6"/>
    <p:sldId id="275"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83" r:id="rId21"/>
    <p:sldId id="284" r:id="rId22"/>
    <p:sldId id="285" r:id="rId23"/>
    <p:sldId id="286"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279" r:id="rId38"/>
    <p:sldId id="280" r:id="rId39"/>
    <p:sldId id="281" r:id="rId40"/>
    <p:sldId id="282" r:id="rId41"/>
    <p:sldId id="28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718" autoAdjust="0"/>
  </p:normalViewPr>
  <p:slideViewPr>
    <p:cSldViewPr>
      <p:cViewPr varScale="1">
        <p:scale>
          <a:sx n="106" d="100"/>
          <a:sy n="106" d="100"/>
        </p:scale>
        <p:origin x="115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592597-3287-4799-95D5-D973FD98CDF4}"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11E91711-BAFD-4F18-B7E4-5E471ECF1C60}">
      <dgm:prSet/>
      <dgm:spPr/>
      <dgm:t>
        <a:bodyPr/>
        <a:lstStyle/>
        <a:p>
          <a:pPr rtl="0"/>
          <a:r>
            <a:rPr lang="en-US" b="1" smtClean="0"/>
            <a:t>√ T</a:t>
          </a:r>
          <a:endParaRPr lang="en-US"/>
        </a:p>
      </dgm:t>
    </dgm:pt>
    <dgm:pt modelId="{CF51C85A-17DB-48A1-A995-E2E256D2CC4E}" type="parTrans" cxnId="{1176AF39-9994-4D40-95CB-704D3FF644CA}">
      <dgm:prSet/>
      <dgm:spPr/>
      <dgm:t>
        <a:bodyPr/>
        <a:lstStyle/>
        <a:p>
          <a:endParaRPr lang="en-US"/>
        </a:p>
      </dgm:t>
    </dgm:pt>
    <dgm:pt modelId="{C8699BD5-E939-4198-A480-59B93DA2EA4E}" type="sibTrans" cxnId="{1176AF39-9994-4D40-95CB-704D3FF644CA}">
      <dgm:prSet/>
      <dgm:spPr/>
      <dgm:t>
        <a:bodyPr/>
        <a:lstStyle/>
        <a:p>
          <a:endParaRPr lang="en-US"/>
        </a:p>
      </dgm:t>
    </dgm:pt>
    <dgm:pt modelId="{1F6AAB3F-7D67-427A-85F9-94289EDA4EC6}">
      <dgm:prSet/>
      <dgm:spPr/>
      <dgm:t>
        <a:bodyPr/>
        <a:lstStyle/>
        <a:p>
          <a:pPr rtl="0"/>
          <a:r>
            <a:rPr lang="en-US" smtClean="0"/>
            <a:t>A box used to track whether the check has cleared on the monthly bank statement when reconciling at the end of each month</a:t>
          </a:r>
          <a:endParaRPr lang="en-US"/>
        </a:p>
      </dgm:t>
    </dgm:pt>
    <dgm:pt modelId="{5D679C9B-324E-415C-94FE-46B79585A69A}" type="parTrans" cxnId="{52E8E7C6-6134-4FA2-9F2B-95771F33E09A}">
      <dgm:prSet/>
      <dgm:spPr/>
      <dgm:t>
        <a:bodyPr/>
        <a:lstStyle/>
        <a:p>
          <a:endParaRPr lang="en-US"/>
        </a:p>
      </dgm:t>
    </dgm:pt>
    <dgm:pt modelId="{608F541C-0257-483A-A321-ABE324A1102C}" type="sibTrans" cxnId="{52E8E7C6-6134-4FA2-9F2B-95771F33E09A}">
      <dgm:prSet/>
      <dgm:spPr/>
      <dgm:t>
        <a:bodyPr/>
        <a:lstStyle/>
        <a:p>
          <a:endParaRPr lang="en-US"/>
        </a:p>
      </dgm:t>
    </dgm:pt>
    <dgm:pt modelId="{9F306463-D2ED-4345-B4EE-30D19EB04F37}" type="pres">
      <dgm:prSet presAssocID="{4B592597-3287-4799-95D5-D973FD98CDF4}" presName="linear" presStyleCnt="0">
        <dgm:presLayoutVars>
          <dgm:animLvl val="lvl"/>
          <dgm:resizeHandles val="exact"/>
        </dgm:presLayoutVars>
      </dgm:prSet>
      <dgm:spPr/>
      <dgm:t>
        <a:bodyPr/>
        <a:lstStyle/>
        <a:p>
          <a:endParaRPr lang="en-US"/>
        </a:p>
      </dgm:t>
    </dgm:pt>
    <dgm:pt modelId="{1131E803-FA1D-43D4-A620-F1034A528D42}" type="pres">
      <dgm:prSet presAssocID="{11E91711-BAFD-4F18-B7E4-5E471ECF1C60}" presName="parentText" presStyleLbl="node1" presStyleIdx="0" presStyleCnt="1">
        <dgm:presLayoutVars>
          <dgm:chMax val="0"/>
          <dgm:bulletEnabled val="1"/>
        </dgm:presLayoutVars>
      </dgm:prSet>
      <dgm:spPr/>
      <dgm:t>
        <a:bodyPr/>
        <a:lstStyle/>
        <a:p>
          <a:endParaRPr lang="en-US"/>
        </a:p>
      </dgm:t>
    </dgm:pt>
    <dgm:pt modelId="{C8828659-E0C5-4225-AC96-EBCA9FFD7837}" type="pres">
      <dgm:prSet presAssocID="{11E91711-BAFD-4F18-B7E4-5E471ECF1C60}" presName="childText" presStyleLbl="revTx" presStyleIdx="0" presStyleCnt="1">
        <dgm:presLayoutVars>
          <dgm:bulletEnabled val="1"/>
        </dgm:presLayoutVars>
      </dgm:prSet>
      <dgm:spPr/>
      <dgm:t>
        <a:bodyPr/>
        <a:lstStyle/>
        <a:p>
          <a:endParaRPr lang="en-US"/>
        </a:p>
      </dgm:t>
    </dgm:pt>
  </dgm:ptLst>
  <dgm:cxnLst>
    <dgm:cxn modelId="{3FEB32AB-04B6-4536-AD1B-84FD5C4F0CE5}" type="presOf" srcId="{4B592597-3287-4799-95D5-D973FD98CDF4}" destId="{9F306463-D2ED-4345-B4EE-30D19EB04F37}" srcOrd="0" destOrd="0" presId="urn:microsoft.com/office/officeart/2005/8/layout/vList2"/>
    <dgm:cxn modelId="{1176AF39-9994-4D40-95CB-704D3FF644CA}" srcId="{4B592597-3287-4799-95D5-D973FD98CDF4}" destId="{11E91711-BAFD-4F18-B7E4-5E471ECF1C60}" srcOrd="0" destOrd="0" parTransId="{CF51C85A-17DB-48A1-A995-E2E256D2CC4E}" sibTransId="{C8699BD5-E939-4198-A480-59B93DA2EA4E}"/>
    <dgm:cxn modelId="{52E8E7C6-6134-4FA2-9F2B-95771F33E09A}" srcId="{11E91711-BAFD-4F18-B7E4-5E471ECF1C60}" destId="{1F6AAB3F-7D67-427A-85F9-94289EDA4EC6}" srcOrd="0" destOrd="0" parTransId="{5D679C9B-324E-415C-94FE-46B79585A69A}" sibTransId="{608F541C-0257-483A-A321-ABE324A1102C}"/>
    <dgm:cxn modelId="{25A8F79D-15F3-4BBE-A72D-EF9730A590D6}" type="presOf" srcId="{1F6AAB3F-7D67-427A-85F9-94289EDA4EC6}" destId="{C8828659-E0C5-4225-AC96-EBCA9FFD7837}" srcOrd="0" destOrd="0" presId="urn:microsoft.com/office/officeart/2005/8/layout/vList2"/>
    <dgm:cxn modelId="{8D1F558E-4EA2-49A5-A6A3-C4113DCA75AB}" type="presOf" srcId="{11E91711-BAFD-4F18-B7E4-5E471ECF1C60}" destId="{1131E803-FA1D-43D4-A620-F1034A528D42}" srcOrd="0" destOrd="0" presId="urn:microsoft.com/office/officeart/2005/8/layout/vList2"/>
    <dgm:cxn modelId="{66052035-875A-4AF9-9E2B-FBB276CA3E4A}" type="presParOf" srcId="{9F306463-D2ED-4345-B4EE-30D19EB04F37}" destId="{1131E803-FA1D-43D4-A620-F1034A528D42}" srcOrd="0" destOrd="0" presId="urn:microsoft.com/office/officeart/2005/8/layout/vList2"/>
    <dgm:cxn modelId="{A3563B1F-1CD0-4B39-9CBE-D08C2647A564}" type="presParOf" srcId="{9F306463-D2ED-4345-B4EE-30D19EB04F37}" destId="{C8828659-E0C5-4225-AC96-EBCA9FFD7837}"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30FAEA-F64C-4B7A-8B0D-98FEDFA0656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C4F4333-8880-4C0F-9A69-19B8FC81492C}">
      <dgm:prSet/>
      <dgm:spPr/>
      <dgm:t>
        <a:bodyPr/>
        <a:lstStyle/>
        <a:p>
          <a:pPr rtl="0"/>
          <a:r>
            <a:rPr lang="en-US" b="1" smtClean="0"/>
            <a:t>Balance</a:t>
          </a:r>
          <a:endParaRPr lang="en-US"/>
        </a:p>
      </dgm:t>
    </dgm:pt>
    <dgm:pt modelId="{2083D872-A43A-473A-8129-832E6D572A94}" type="parTrans" cxnId="{EB38E5C8-8CD4-4989-9C5A-3EB51EC7C050}">
      <dgm:prSet/>
      <dgm:spPr/>
      <dgm:t>
        <a:bodyPr/>
        <a:lstStyle/>
        <a:p>
          <a:endParaRPr lang="en-US"/>
        </a:p>
      </dgm:t>
    </dgm:pt>
    <dgm:pt modelId="{A4853A2F-1D3B-4D14-8A3E-D9FDEA5093ED}" type="sibTrans" cxnId="{EB38E5C8-8CD4-4989-9C5A-3EB51EC7C050}">
      <dgm:prSet/>
      <dgm:spPr/>
      <dgm:t>
        <a:bodyPr/>
        <a:lstStyle/>
        <a:p>
          <a:endParaRPr lang="en-US"/>
        </a:p>
      </dgm:t>
    </dgm:pt>
    <dgm:pt modelId="{B00CD07A-952F-454B-84AF-33B270675DD8}">
      <dgm:prSet/>
      <dgm:spPr/>
      <dgm:t>
        <a:bodyPr/>
        <a:lstStyle/>
        <a:p>
          <a:pPr rtl="0"/>
          <a:r>
            <a:rPr lang="en-US" smtClean="0"/>
            <a:t>The running total of the checking account</a:t>
          </a:r>
          <a:endParaRPr lang="en-US"/>
        </a:p>
      </dgm:t>
    </dgm:pt>
    <dgm:pt modelId="{8D093710-C785-4EFA-84E7-F9523D997A5C}" type="parTrans" cxnId="{E08B2134-17E0-4701-8A7B-588298AF0950}">
      <dgm:prSet/>
      <dgm:spPr/>
      <dgm:t>
        <a:bodyPr/>
        <a:lstStyle/>
        <a:p>
          <a:endParaRPr lang="en-US"/>
        </a:p>
      </dgm:t>
    </dgm:pt>
    <dgm:pt modelId="{CCF2B0FA-7116-40B9-9BC2-D2EEAA2740EC}" type="sibTrans" cxnId="{E08B2134-17E0-4701-8A7B-588298AF0950}">
      <dgm:prSet/>
      <dgm:spPr/>
      <dgm:t>
        <a:bodyPr/>
        <a:lstStyle/>
        <a:p>
          <a:endParaRPr lang="en-US"/>
        </a:p>
      </dgm:t>
    </dgm:pt>
    <dgm:pt modelId="{432CA3B7-B7E9-4A7E-BD0B-B0998A658FB8}">
      <dgm:prSet/>
      <dgm:spPr/>
      <dgm:t>
        <a:bodyPr/>
        <a:lstStyle/>
        <a:p>
          <a:pPr rtl="0"/>
          <a:r>
            <a:rPr lang="en-US" smtClean="0"/>
            <a:t>Calculated by adding or subtracting each transaction</a:t>
          </a:r>
          <a:endParaRPr lang="en-US"/>
        </a:p>
      </dgm:t>
    </dgm:pt>
    <dgm:pt modelId="{F03D632B-9E00-4C00-B0B3-870BB582663E}" type="parTrans" cxnId="{6648EE4C-0BAE-4E80-97F6-76309E3C9740}">
      <dgm:prSet/>
      <dgm:spPr/>
      <dgm:t>
        <a:bodyPr/>
        <a:lstStyle/>
        <a:p>
          <a:endParaRPr lang="en-US"/>
        </a:p>
      </dgm:t>
    </dgm:pt>
    <dgm:pt modelId="{C6E12483-76DB-4325-B522-7AD39C2F34D2}" type="sibTrans" cxnId="{6648EE4C-0BAE-4E80-97F6-76309E3C9740}">
      <dgm:prSet/>
      <dgm:spPr/>
      <dgm:t>
        <a:bodyPr/>
        <a:lstStyle/>
        <a:p>
          <a:endParaRPr lang="en-US"/>
        </a:p>
      </dgm:t>
    </dgm:pt>
    <dgm:pt modelId="{8116A33B-FAF6-4490-B862-55803256E6EA}">
      <dgm:prSet/>
      <dgm:spPr/>
      <dgm:t>
        <a:bodyPr/>
        <a:lstStyle/>
        <a:p>
          <a:pPr rtl="0"/>
          <a:r>
            <a:rPr lang="en-US" dirty="0" smtClean="0"/>
            <a:t>Keep this updated</a:t>
          </a:r>
          <a:endParaRPr lang="en-US" dirty="0"/>
        </a:p>
      </dgm:t>
    </dgm:pt>
    <dgm:pt modelId="{0313C54B-D19F-4C9C-9655-8F9164715D32}" type="parTrans" cxnId="{6E6B55D9-CD1F-431C-A09B-22C2C5268201}">
      <dgm:prSet/>
      <dgm:spPr/>
      <dgm:t>
        <a:bodyPr/>
        <a:lstStyle/>
        <a:p>
          <a:endParaRPr lang="en-US"/>
        </a:p>
      </dgm:t>
    </dgm:pt>
    <dgm:pt modelId="{E6EF4D71-D58E-4F46-8B5A-BD60279D22EF}" type="sibTrans" cxnId="{6E6B55D9-CD1F-431C-A09B-22C2C5268201}">
      <dgm:prSet/>
      <dgm:spPr/>
      <dgm:t>
        <a:bodyPr/>
        <a:lstStyle/>
        <a:p>
          <a:endParaRPr lang="en-US"/>
        </a:p>
      </dgm:t>
    </dgm:pt>
    <dgm:pt modelId="{AB9D3EF8-73E6-42ED-844C-CAF15DBFD155}" type="pres">
      <dgm:prSet presAssocID="{6930FAEA-F64C-4B7A-8B0D-98FEDFA0656E}" presName="linear" presStyleCnt="0">
        <dgm:presLayoutVars>
          <dgm:animLvl val="lvl"/>
          <dgm:resizeHandles val="exact"/>
        </dgm:presLayoutVars>
      </dgm:prSet>
      <dgm:spPr/>
      <dgm:t>
        <a:bodyPr/>
        <a:lstStyle/>
        <a:p>
          <a:endParaRPr lang="en-US"/>
        </a:p>
      </dgm:t>
    </dgm:pt>
    <dgm:pt modelId="{B1EF49D5-1DAB-4342-B1B7-6FA6E37C5A8A}" type="pres">
      <dgm:prSet presAssocID="{1C4F4333-8880-4C0F-9A69-19B8FC81492C}" presName="parentText" presStyleLbl="node1" presStyleIdx="0" presStyleCnt="1">
        <dgm:presLayoutVars>
          <dgm:chMax val="0"/>
          <dgm:bulletEnabled val="1"/>
        </dgm:presLayoutVars>
      </dgm:prSet>
      <dgm:spPr/>
      <dgm:t>
        <a:bodyPr/>
        <a:lstStyle/>
        <a:p>
          <a:endParaRPr lang="en-US"/>
        </a:p>
      </dgm:t>
    </dgm:pt>
    <dgm:pt modelId="{01000C41-2B47-41F8-B0FC-9787FD70E142}" type="pres">
      <dgm:prSet presAssocID="{1C4F4333-8880-4C0F-9A69-19B8FC81492C}" presName="childText" presStyleLbl="revTx" presStyleIdx="0" presStyleCnt="1">
        <dgm:presLayoutVars>
          <dgm:bulletEnabled val="1"/>
        </dgm:presLayoutVars>
      </dgm:prSet>
      <dgm:spPr/>
      <dgm:t>
        <a:bodyPr/>
        <a:lstStyle/>
        <a:p>
          <a:endParaRPr lang="en-US"/>
        </a:p>
      </dgm:t>
    </dgm:pt>
  </dgm:ptLst>
  <dgm:cxnLst>
    <dgm:cxn modelId="{EB38E5C8-8CD4-4989-9C5A-3EB51EC7C050}" srcId="{6930FAEA-F64C-4B7A-8B0D-98FEDFA0656E}" destId="{1C4F4333-8880-4C0F-9A69-19B8FC81492C}" srcOrd="0" destOrd="0" parTransId="{2083D872-A43A-473A-8129-832E6D572A94}" sibTransId="{A4853A2F-1D3B-4D14-8A3E-D9FDEA5093ED}"/>
    <dgm:cxn modelId="{E08B2134-17E0-4701-8A7B-588298AF0950}" srcId="{1C4F4333-8880-4C0F-9A69-19B8FC81492C}" destId="{B00CD07A-952F-454B-84AF-33B270675DD8}" srcOrd="0" destOrd="0" parTransId="{8D093710-C785-4EFA-84E7-F9523D997A5C}" sibTransId="{CCF2B0FA-7116-40B9-9BC2-D2EEAA2740EC}"/>
    <dgm:cxn modelId="{6648EE4C-0BAE-4E80-97F6-76309E3C9740}" srcId="{1C4F4333-8880-4C0F-9A69-19B8FC81492C}" destId="{432CA3B7-B7E9-4A7E-BD0B-B0998A658FB8}" srcOrd="1" destOrd="0" parTransId="{F03D632B-9E00-4C00-B0B3-870BB582663E}" sibTransId="{C6E12483-76DB-4325-B522-7AD39C2F34D2}"/>
    <dgm:cxn modelId="{090F33A4-D9BA-4D0F-80DF-5C03021E60EC}" type="presOf" srcId="{1C4F4333-8880-4C0F-9A69-19B8FC81492C}" destId="{B1EF49D5-1DAB-4342-B1B7-6FA6E37C5A8A}" srcOrd="0" destOrd="0" presId="urn:microsoft.com/office/officeart/2005/8/layout/vList2"/>
    <dgm:cxn modelId="{BCB66401-51A2-4D91-B086-7989DBCA8457}" type="presOf" srcId="{6930FAEA-F64C-4B7A-8B0D-98FEDFA0656E}" destId="{AB9D3EF8-73E6-42ED-844C-CAF15DBFD155}" srcOrd="0" destOrd="0" presId="urn:microsoft.com/office/officeart/2005/8/layout/vList2"/>
    <dgm:cxn modelId="{3339BEDD-8E03-4B3C-B870-5AB0F22D1A01}" type="presOf" srcId="{8116A33B-FAF6-4490-B862-55803256E6EA}" destId="{01000C41-2B47-41F8-B0FC-9787FD70E142}" srcOrd="0" destOrd="2" presId="urn:microsoft.com/office/officeart/2005/8/layout/vList2"/>
    <dgm:cxn modelId="{6E6B55D9-CD1F-431C-A09B-22C2C5268201}" srcId="{1C4F4333-8880-4C0F-9A69-19B8FC81492C}" destId="{8116A33B-FAF6-4490-B862-55803256E6EA}" srcOrd="2" destOrd="0" parTransId="{0313C54B-D19F-4C9C-9655-8F9164715D32}" sibTransId="{E6EF4D71-D58E-4F46-8B5A-BD60279D22EF}"/>
    <dgm:cxn modelId="{FFCF363B-8A6A-4B4A-8852-5DC683AC8EC1}" type="presOf" srcId="{B00CD07A-952F-454B-84AF-33B270675DD8}" destId="{01000C41-2B47-41F8-B0FC-9787FD70E142}" srcOrd="0" destOrd="0" presId="urn:microsoft.com/office/officeart/2005/8/layout/vList2"/>
    <dgm:cxn modelId="{83AD5F88-E100-47D6-BEB0-9EDEF85FA763}" type="presOf" srcId="{432CA3B7-B7E9-4A7E-BD0B-B0998A658FB8}" destId="{01000C41-2B47-41F8-B0FC-9787FD70E142}" srcOrd="0" destOrd="1" presId="urn:microsoft.com/office/officeart/2005/8/layout/vList2"/>
    <dgm:cxn modelId="{8767DDB8-42EE-45D9-88E5-A64C3A9C316C}" type="presParOf" srcId="{AB9D3EF8-73E6-42ED-844C-CAF15DBFD155}" destId="{B1EF49D5-1DAB-4342-B1B7-6FA6E37C5A8A}" srcOrd="0" destOrd="0" presId="urn:microsoft.com/office/officeart/2005/8/layout/vList2"/>
    <dgm:cxn modelId="{206C49BF-23A6-4A03-8E24-ABDEDE280726}" type="presParOf" srcId="{AB9D3EF8-73E6-42ED-844C-CAF15DBFD155}" destId="{01000C41-2B47-41F8-B0FC-9787FD70E14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55CC2A-47CE-49B2-9864-290EAAA8E70D}" type="doc">
      <dgm:prSet loTypeId="urn:microsoft.com/office/officeart/2005/8/layout/hList1" loCatId="list" qsTypeId="urn:microsoft.com/office/officeart/2005/8/quickstyle/3d2" qsCatId="3D" csTypeId="urn:microsoft.com/office/officeart/2005/8/colors/colorful3" csCatId="colorful"/>
      <dgm:spPr/>
      <dgm:t>
        <a:bodyPr/>
        <a:lstStyle/>
        <a:p>
          <a:endParaRPr lang="en-US"/>
        </a:p>
      </dgm:t>
    </dgm:pt>
    <dgm:pt modelId="{0E3069DA-7E14-4738-895E-78F648D6C4B9}">
      <dgm:prSet/>
      <dgm:spPr/>
      <dgm:t>
        <a:bodyPr/>
        <a:lstStyle/>
        <a:p>
          <a:pPr rtl="0"/>
          <a:r>
            <a:rPr lang="en-US" b="1" smtClean="0"/>
            <a:t>Reconcile</a:t>
          </a:r>
          <a:endParaRPr lang="en-US"/>
        </a:p>
      </dgm:t>
    </dgm:pt>
    <dgm:pt modelId="{BDDB921C-9D16-464B-AB11-483BBF584B85}" type="parTrans" cxnId="{44E272F9-FFA5-40CB-8832-03D349DBA652}">
      <dgm:prSet/>
      <dgm:spPr/>
      <dgm:t>
        <a:bodyPr/>
        <a:lstStyle/>
        <a:p>
          <a:endParaRPr lang="en-US"/>
        </a:p>
      </dgm:t>
    </dgm:pt>
    <dgm:pt modelId="{49B21D8F-8078-4B19-96CE-46648EBF3D3E}" type="sibTrans" cxnId="{44E272F9-FFA5-40CB-8832-03D349DBA652}">
      <dgm:prSet/>
      <dgm:spPr/>
      <dgm:t>
        <a:bodyPr/>
        <a:lstStyle/>
        <a:p>
          <a:endParaRPr lang="en-US"/>
        </a:p>
      </dgm:t>
    </dgm:pt>
    <dgm:pt modelId="{70A5836A-BFCA-47E8-BC25-E8FF9DF2A0B6}">
      <dgm:prSet/>
      <dgm:spPr/>
      <dgm:t>
        <a:bodyPr/>
        <a:lstStyle/>
        <a:p>
          <a:pPr rtl="0"/>
          <a:r>
            <a:rPr lang="en-US" smtClean="0"/>
            <a:t>Balance the checkbook register each month to the balance shown on the statement</a:t>
          </a:r>
          <a:endParaRPr lang="en-US"/>
        </a:p>
      </dgm:t>
    </dgm:pt>
    <dgm:pt modelId="{C493002A-B080-49FB-A3B3-4A7CC0EF70F0}" type="parTrans" cxnId="{442E6A96-6AEF-484E-9D5C-5FCC8DE42FB0}">
      <dgm:prSet/>
      <dgm:spPr/>
      <dgm:t>
        <a:bodyPr/>
        <a:lstStyle/>
        <a:p>
          <a:endParaRPr lang="en-US"/>
        </a:p>
      </dgm:t>
    </dgm:pt>
    <dgm:pt modelId="{FE5A0E78-DB1D-469C-98F0-1367E5091DA6}" type="sibTrans" cxnId="{442E6A96-6AEF-484E-9D5C-5FCC8DE42FB0}">
      <dgm:prSet/>
      <dgm:spPr/>
      <dgm:t>
        <a:bodyPr/>
        <a:lstStyle/>
        <a:p>
          <a:endParaRPr lang="en-US"/>
        </a:p>
      </dgm:t>
    </dgm:pt>
    <dgm:pt modelId="{92F97D6F-4FE6-4260-9F99-E11481684BF4}">
      <dgm:prSet/>
      <dgm:spPr/>
      <dgm:t>
        <a:bodyPr/>
        <a:lstStyle/>
        <a:p>
          <a:pPr rtl="0"/>
          <a:r>
            <a:rPr lang="en-US" smtClean="0"/>
            <a:t>Do this every month to ensure the correct balance in the checkbook</a:t>
          </a:r>
          <a:endParaRPr lang="en-US"/>
        </a:p>
      </dgm:t>
    </dgm:pt>
    <dgm:pt modelId="{B6972C78-6B9D-483A-A5BE-A1185DDDDF4E}" type="parTrans" cxnId="{541C8D98-530B-43BB-832A-4E9B9F99F338}">
      <dgm:prSet/>
      <dgm:spPr/>
      <dgm:t>
        <a:bodyPr/>
        <a:lstStyle/>
        <a:p>
          <a:endParaRPr lang="en-US"/>
        </a:p>
      </dgm:t>
    </dgm:pt>
    <dgm:pt modelId="{5DB12160-E6C4-4723-A96A-771A071A4EF3}" type="sibTrans" cxnId="{541C8D98-530B-43BB-832A-4E9B9F99F338}">
      <dgm:prSet/>
      <dgm:spPr/>
      <dgm:t>
        <a:bodyPr/>
        <a:lstStyle/>
        <a:p>
          <a:endParaRPr lang="en-US"/>
        </a:p>
      </dgm:t>
    </dgm:pt>
    <dgm:pt modelId="{66FB91F5-E4C2-4501-8911-68BD5380CDA4}">
      <dgm:prSet/>
      <dgm:spPr/>
      <dgm:t>
        <a:bodyPr/>
        <a:lstStyle/>
        <a:p>
          <a:pPr rtl="0"/>
          <a:r>
            <a:rPr lang="en-US" smtClean="0"/>
            <a:t>Knowing the correct balance can help to avoid bouncing checks</a:t>
          </a:r>
          <a:endParaRPr lang="en-US"/>
        </a:p>
      </dgm:t>
    </dgm:pt>
    <dgm:pt modelId="{AD096358-9CAF-41DC-B241-E3C5C96AEC5C}" type="parTrans" cxnId="{B92F7EAB-0E47-42F8-A374-AFFE25A381AD}">
      <dgm:prSet/>
      <dgm:spPr/>
      <dgm:t>
        <a:bodyPr/>
        <a:lstStyle/>
        <a:p>
          <a:endParaRPr lang="en-US"/>
        </a:p>
      </dgm:t>
    </dgm:pt>
    <dgm:pt modelId="{AD85E803-6A82-45EB-9997-6258E2EDE1FD}" type="sibTrans" cxnId="{B92F7EAB-0E47-42F8-A374-AFFE25A381AD}">
      <dgm:prSet/>
      <dgm:spPr/>
      <dgm:t>
        <a:bodyPr/>
        <a:lstStyle/>
        <a:p>
          <a:endParaRPr lang="en-US"/>
        </a:p>
      </dgm:t>
    </dgm:pt>
    <dgm:pt modelId="{470ADF91-4AED-453C-A69E-C53E0305D01B}" type="pres">
      <dgm:prSet presAssocID="{C655CC2A-47CE-49B2-9864-290EAAA8E70D}" presName="Name0" presStyleCnt="0">
        <dgm:presLayoutVars>
          <dgm:dir/>
          <dgm:animLvl val="lvl"/>
          <dgm:resizeHandles val="exact"/>
        </dgm:presLayoutVars>
      </dgm:prSet>
      <dgm:spPr/>
      <dgm:t>
        <a:bodyPr/>
        <a:lstStyle/>
        <a:p>
          <a:endParaRPr lang="en-US"/>
        </a:p>
      </dgm:t>
    </dgm:pt>
    <dgm:pt modelId="{2A475BFC-1C7D-4C33-BD7C-365113F8F746}" type="pres">
      <dgm:prSet presAssocID="{0E3069DA-7E14-4738-895E-78F648D6C4B9}" presName="composite" presStyleCnt="0"/>
      <dgm:spPr/>
    </dgm:pt>
    <dgm:pt modelId="{B0438C55-FFD2-44EF-9AC2-754FB38EF158}" type="pres">
      <dgm:prSet presAssocID="{0E3069DA-7E14-4738-895E-78F648D6C4B9}" presName="parTx" presStyleLbl="alignNode1" presStyleIdx="0" presStyleCnt="2">
        <dgm:presLayoutVars>
          <dgm:chMax val="0"/>
          <dgm:chPref val="0"/>
          <dgm:bulletEnabled val="1"/>
        </dgm:presLayoutVars>
      </dgm:prSet>
      <dgm:spPr/>
      <dgm:t>
        <a:bodyPr/>
        <a:lstStyle/>
        <a:p>
          <a:endParaRPr lang="en-US"/>
        </a:p>
      </dgm:t>
    </dgm:pt>
    <dgm:pt modelId="{2E7B98DC-475D-4E1D-BCE4-E0D3876CA660}" type="pres">
      <dgm:prSet presAssocID="{0E3069DA-7E14-4738-895E-78F648D6C4B9}" presName="desTx" presStyleLbl="alignAccFollowNode1" presStyleIdx="0" presStyleCnt="2">
        <dgm:presLayoutVars>
          <dgm:bulletEnabled val="1"/>
        </dgm:presLayoutVars>
      </dgm:prSet>
      <dgm:spPr/>
      <dgm:t>
        <a:bodyPr/>
        <a:lstStyle/>
        <a:p>
          <a:endParaRPr lang="en-US"/>
        </a:p>
      </dgm:t>
    </dgm:pt>
    <dgm:pt modelId="{BD71F67D-D023-4E59-9290-C5D182D373F8}" type="pres">
      <dgm:prSet presAssocID="{49B21D8F-8078-4B19-96CE-46648EBF3D3E}" presName="space" presStyleCnt="0"/>
      <dgm:spPr/>
    </dgm:pt>
    <dgm:pt modelId="{10A1A1A8-E831-4513-83B3-8849415CF68D}" type="pres">
      <dgm:prSet presAssocID="{92F97D6F-4FE6-4260-9F99-E11481684BF4}" presName="composite" presStyleCnt="0"/>
      <dgm:spPr/>
    </dgm:pt>
    <dgm:pt modelId="{37CC94D5-F469-4163-8AEA-1FFF098738A3}" type="pres">
      <dgm:prSet presAssocID="{92F97D6F-4FE6-4260-9F99-E11481684BF4}" presName="parTx" presStyleLbl="alignNode1" presStyleIdx="1" presStyleCnt="2">
        <dgm:presLayoutVars>
          <dgm:chMax val="0"/>
          <dgm:chPref val="0"/>
          <dgm:bulletEnabled val="1"/>
        </dgm:presLayoutVars>
      </dgm:prSet>
      <dgm:spPr/>
      <dgm:t>
        <a:bodyPr/>
        <a:lstStyle/>
        <a:p>
          <a:endParaRPr lang="en-US"/>
        </a:p>
      </dgm:t>
    </dgm:pt>
    <dgm:pt modelId="{E201F2BF-8EFA-4BD3-8369-3EFCAA3DD901}" type="pres">
      <dgm:prSet presAssocID="{92F97D6F-4FE6-4260-9F99-E11481684BF4}" presName="desTx" presStyleLbl="alignAccFollowNode1" presStyleIdx="1" presStyleCnt="2">
        <dgm:presLayoutVars>
          <dgm:bulletEnabled val="1"/>
        </dgm:presLayoutVars>
      </dgm:prSet>
      <dgm:spPr/>
      <dgm:t>
        <a:bodyPr/>
        <a:lstStyle/>
        <a:p>
          <a:endParaRPr lang="en-US"/>
        </a:p>
      </dgm:t>
    </dgm:pt>
  </dgm:ptLst>
  <dgm:cxnLst>
    <dgm:cxn modelId="{541C8D98-530B-43BB-832A-4E9B9F99F338}" srcId="{C655CC2A-47CE-49B2-9864-290EAAA8E70D}" destId="{92F97D6F-4FE6-4260-9F99-E11481684BF4}" srcOrd="1" destOrd="0" parTransId="{B6972C78-6B9D-483A-A5BE-A1185DDDDF4E}" sibTransId="{5DB12160-E6C4-4723-A96A-771A071A4EF3}"/>
    <dgm:cxn modelId="{0E569094-9204-4940-9984-B6B8E6217AE6}" type="presOf" srcId="{70A5836A-BFCA-47E8-BC25-E8FF9DF2A0B6}" destId="{2E7B98DC-475D-4E1D-BCE4-E0D3876CA660}" srcOrd="0" destOrd="0" presId="urn:microsoft.com/office/officeart/2005/8/layout/hList1"/>
    <dgm:cxn modelId="{2621A8D9-328D-4075-9AAB-F7C5C9349FB2}" type="presOf" srcId="{92F97D6F-4FE6-4260-9F99-E11481684BF4}" destId="{37CC94D5-F469-4163-8AEA-1FFF098738A3}" srcOrd="0" destOrd="0" presId="urn:microsoft.com/office/officeart/2005/8/layout/hList1"/>
    <dgm:cxn modelId="{0DE39A3D-C355-47DB-80F0-57D7B9FCF5A0}" type="presOf" srcId="{66FB91F5-E4C2-4501-8911-68BD5380CDA4}" destId="{E201F2BF-8EFA-4BD3-8369-3EFCAA3DD901}" srcOrd="0" destOrd="0" presId="urn:microsoft.com/office/officeart/2005/8/layout/hList1"/>
    <dgm:cxn modelId="{B92F7EAB-0E47-42F8-A374-AFFE25A381AD}" srcId="{92F97D6F-4FE6-4260-9F99-E11481684BF4}" destId="{66FB91F5-E4C2-4501-8911-68BD5380CDA4}" srcOrd="0" destOrd="0" parTransId="{AD096358-9CAF-41DC-B241-E3C5C96AEC5C}" sibTransId="{AD85E803-6A82-45EB-9997-6258E2EDE1FD}"/>
    <dgm:cxn modelId="{641C8BF1-4DDD-428B-BE7F-0E02A6B6CE2B}" type="presOf" srcId="{C655CC2A-47CE-49B2-9864-290EAAA8E70D}" destId="{470ADF91-4AED-453C-A69E-C53E0305D01B}" srcOrd="0" destOrd="0" presId="urn:microsoft.com/office/officeart/2005/8/layout/hList1"/>
    <dgm:cxn modelId="{442E6A96-6AEF-484E-9D5C-5FCC8DE42FB0}" srcId="{0E3069DA-7E14-4738-895E-78F648D6C4B9}" destId="{70A5836A-BFCA-47E8-BC25-E8FF9DF2A0B6}" srcOrd="0" destOrd="0" parTransId="{C493002A-B080-49FB-A3B3-4A7CC0EF70F0}" sibTransId="{FE5A0E78-DB1D-469C-98F0-1367E5091DA6}"/>
    <dgm:cxn modelId="{44E272F9-FFA5-40CB-8832-03D349DBA652}" srcId="{C655CC2A-47CE-49B2-9864-290EAAA8E70D}" destId="{0E3069DA-7E14-4738-895E-78F648D6C4B9}" srcOrd="0" destOrd="0" parTransId="{BDDB921C-9D16-464B-AB11-483BBF584B85}" sibTransId="{49B21D8F-8078-4B19-96CE-46648EBF3D3E}"/>
    <dgm:cxn modelId="{271F472E-E54C-4AA5-BA52-2E73EBE2FEDF}" type="presOf" srcId="{0E3069DA-7E14-4738-895E-78F648D6C4B9}" destId="{B0438C55-FFD2-44EF-9AC2-754FB38EF158}" srcOrd="0" destOrd="0" presId="urn:microsoft.com/office/officeart/2005/8/layout/hList1"/>
    <dgm:cxn modelId="{2A6BA3BE-B564-4056-9892-BCDBA72EF431}" type="presParOf" srcId="{470ADF91-4AED-453C-A69E-C53E0305D01B}" destId="{2A475BFC-1C7D-4C33-BD7C-365113F8F746}" srcOrd="0" destOrd="0" presId="urn:microsoft.com/office/officeart/2005/8/layout/hList1"/>
    <dgm:cxn modelId="{13A262E0-CA90-4A6D-867E-0D69D1683909}" type="presParOf" srcId="{2A475BFC-1C7D-4C33-BD7C-365113F8F746}" destId="{B0438C55-FFD2-44EF-9AC2-754FB38EF158}" srcOrd="0" destOrd="0" presId="urn:microsoft.com/office/officeart/2005/8/layout/hList1"/>
    <dgm:cxn modelId="{856F923A-98A2-476A-B0FB-1F0F98B52C38}" type="presParOf" srcId="{2A475BFC-1C7D-4C33-BD7C-365113F8F746}" destId="{2E7B98DC-475D-4E1D-BCE4-E0D3876CA660}" srcOrd="1" destOrd="0" presId="urn:microsoft.com/office/officeart/2005/8/layout/hList1"/>
    <dgm:cxn modelId="{6F8C3270-6259-4624-B2A1-D1573D8D0B7F}" type="presParOf" srcId="{470ADF91-4AED-453C-A69E-C53E0305D01B}" destId="{BD71F67D-D023-4E59-9290-C5D182D373F8}" srcOrd="1" destOrd="0" presId="urn:microsoft.com/office/officeart/2005/8/layout/hList1"/>
    <dgm:cxn modelId="{A0EC104F-29EF-49B0-876E-85BB93133748}" type="presParOf" srcId="{470ADF91-4AED-453C-A69E-C53E0305D01B}" destId="{10A1A1A8-E831-4513-83B3-8849415CF68D}" srcOrd="2" destOrd="0" presId="urn:microsoft.com/office/officeart/2005/8/layout/hList1"/>
    <dgm:cxn modelId="{762ACC6B-A8FC-440D-A85B-D82100AC4BBE}" type="presParOf" srcId="{10A1A1A8-E831-4513-83B3-8849415CF68D}" destId="{37CC94D5-F469-4163-8AEA-1FFF098738A3}" srcOrd="0" destOrd="0" presId="urn:microsoft.com/office/officeart/2005/8/layout/hList1"/>
    <dgm:cxn modelId="{790F529C-3F1B-43DF-9FA3-B02DE9CF0224}" type="presParOf" srcId="{10A1A1A8-E831-4513-83B3-8849415CF68D}" destId="{E201F2BF-8EFA-4BD3-8369-3EFCAA3DD90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A1E139-A6DE-4255-A514-77ECACC522F6}" type="doc">
      <dgm:prSet loTypeId="urn:microsoft.com/office/officeart/2005/8/layout/vList2" loCatId="list" qsTypeId="urn:microsoft.com/office/officeart/2005/8/quickstyle/simple4" qsCatId="simple" csTypeId="urn:microsoft.com/office/officeart/2005/8/colors/colorful3" csCatId="colorful"/>
      <dgm:spPr/>
      <dgm:t>
        <a:bodyPr/>
        <a:lstStyle/>
        <a:p>
          <a:endParaRPr lang="en-US"/>
        </a:p>
      </dgm:t>
    </dgm:pt>
    <dgm:pt modelId="{E4A47CF9-6DEA-429B-9FF7-033AF4CF4B3D}">
      <dgm:prSet/>
      <dgm:spPr/>
      <dgm:t>
        <a:bodyPr/>
        <a:lstStyle/>
        <a:p>
          <a:pPr rtl="0"/>
          <a:r>
            <a:rPr lang="en-US" smtClean="0"/>
            <a:t>Compare the total with the checkbook register.  If the totals are different, double check the math and make sure all service fees and bank charges are recorded in the check register.</a:t>
          </a:r>
          <a:endParaRPr lang="en-US"/>
        </a:p>
      </dgm:t>
    </dgm:pt>
    <dgm:pt modelId="{EAF5C60F-9AB0-4801-9656-B425B1FACD49}" type="parTrans" cxnId="{2D0C7342-B44A-4951-A07E-EC6E60714249}">
      <dgm:prSet/>
      <dgm:spPr/>
      <dgm:t>
        <a:bodyPr/>
        <a:lstStyle/>
        <a:p>
          <a:endParaRPr lang="en-US"/>
        </a:p>
      </dgm:t>
    </dgm:pt>
    <dgm:pt modelId="{642E39C9-9154-4A67-8ED8-26E9BE00FA68}" type="sibTrans" cxnId="{2D0C7342-B44A-4951-A07E-EC6E60714249}">
      <dgm:prSet/>
      <dgm:spPr/>
      <dgm:t>
        <a:bodyPr/>
        <a:lstStyle/>
        <a:p>
          <a:endParaRPr lang="en-US"/>
        </a:p>
      </dgm:t>
    </dgm:pt>
    <dgm:pt modelId="{902CE065-1D57-4773-8BF9-9BC125687D8C}" type="pres">
      <dgm:prSet presAssocID="{4BA1E139-A6DE-4255-A514-77ECACC522F6}" presName="linear" presStyleCnt="0">
        <dgm:presLayoutVars>
          <dgm:animLvl val="lvl"/>
          <dgm:resizeHandles val="exact"/>
        </dgm:presLayoutVars>
      </dgm:prSet>
      <dgm:spPr/>
      <dgm:t>
        <a:bodyPr/>
        <a:lstStyle/>
        <a:p>
          <a:endParaRPr lang="en-US"/>
        </a:p>
      </dgm:t>
    </dgm:pt>
    <dgm:pt modelId="{399651CC-3555-4FC2-9250-8BC7C91B9AE8}" type="pres">
      <dgm:prSet presAssocID="{E4A47CF9-6DEA-429B-9FF7-033AF4CF4B3D}" presName="parentText" presStyleLbl="node1" presStyleIdx="0" presStyleCnt="1" custLinFactNeighborY="25807">
        <dgm:presLayoutVars>
          <dgm:chMax val="0"/>
          <dgm:bulletEnabled val="1"/>
        </dgm:presLayoutVars>
      </dgm:prSet>
      <dgm:spPr/>
      <dgm:t>
        <a:bodyPr/>
        <a:lstStyle/>
        <a:p>
          <a:endParaRPr lang="en-US"/>
        </a:p>
      </dgm:t>
    </dgm:pt>
  </dgm:ptLst>
  <dgm:cxnLst>
    <dgm:cxn modelId="{2D0C7342-B44A-4951-A07E-EC6E60714249}" srcId="{4BA1E139-A6DE-4255-A514-77ECACC522F6}" destId="{E4A47CF9-6DEA-429B-9FF7-033AF4CF4B3D}" srcOrd="0" destOrd="0" parTransId="{EAF5C60F-9AB0-4801-9656-B425B1FACD49}" sibTransId="{642E39C9-9154-4A67-8ED8-26E9BE00FA68}"/>
    <dgm:cxn modelId="{464653BC-C9F3-47D0-85B8-E36317BC5EA4}" type="presOf" srcId="{E4A47CF9-6DEA-429B-9FF7-033AF4CF4B3D}" destId="{399651CC-3555-4FC2-9250-8BC7C91B9AE8}" srcOrd="0" destOrd="0" presId="urn:microsoft.com/office/officeart/2005/8/layout/vList2"/>
    <dgm:cxn modelId="{83B3CC11-4C11-400B-A462-D017AE117C0D}" type="presOf" srcId="{4BA1E139-A6DE-4255-A514-77ECACC522F6}" destId="{902CE065-1D57-4773-8BF9-9BC125687D8C}" srcOrd="0" destOrd="0" presId="urn:microsoft.com/office/officeart/2005/8/layout/vList2"/>
    <dgm:cxn modelId="{3760A819-FBC9-45CA-A8B2-24759A23119E}" type="presParOf" srcId="{902CE065-1D57-4773-8BF9-9BC125687D8C}" destId="{399651CC-3555-4FC2-9250-8BC7C91B9AE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7C0AC5-3FA8-4CC2-86DB-154FB0478908}" type="doc">
      <dgm:prSet loTypeId="urn:microsoft.com/office/officeart/2005/8/layout/pyramid4" loCatId="pyramid" qsTypeId="urn:microsoft.com/office/officeart/2005/8/quickstyle/3d3" qsCatId="3D" csTypeId="urn:microsoft.com/office/officeart/2005/8/colors/accent1_3" csCatId="accent1" phldr="1"/>
      <dgm:spPr/>
      <dgm:t>
        <a:bodyPr/>
        <a:lstStyle/>
        <a:p>
          <a:endParaRPr lang="en-US"/>
        </a:p>
      </dgm:t>
    </dgm:pt>
    <dgm:pt modelId="{9B754951-B065-4ECA-9987-40CAE6DA788E}">
      <dgm:prSet/>
      <dgm:spPr/>
      <dgm:t>
        <a:bodyPr/>
        <a:lstStyle/>
        <a:p>
          <a:pPr rtl="0"/>
          <a:r>
            <a:rPr lang="en-US" dirty="0" smtClean="0"/>
            <a:t>1. Only </a:t>
          </a:r>
          <a:r>
            <a:rPr lang="en-US" dirty="0" smtClean="0"/>
            <a:t>write checks when you have enough money in your account. </a:t>
          </a:r>
          <a:endParaRPr lang="en-US" dirty="0"/>
        </a:p>
      </dgm:t>
    </dgm:pt>
    <dgm:pt modelId="{16EB444D-874C-489D-ACB9-D340F98BF8CA}" type="parTrans" cxnId="{C3D2B2D3-EBE7-46B1-A3E8-D0C2F06576EF}">
      <dgm:prSet/>
      <dgm:spPr/>
      <dgm:t>
        <a:bodyPr/>
        <a:lstStyle/>
        <a:p>
          <a:endParaRPr lang="en-US"/>
        </a:p>
      </dgm:t>
    </dgm:pt>
    <dgm:pt modelId="{59E32A22-6E77-4BB8-90B3-4E2ECD18CBAF}" type="sibTrans" cxnId="{C3D2B2D3-EBE7-46B1-A3E8-D0C2F06576EF}">
      <dgm:prSet/>
      <dgm:spPr/>
      <dgm:t>
        <a:bodyPr/>
        <a:lstStyle/>
        <a:p>
          <a:endParaRPr lang="en-US"/>
        </a:p>
      </dgm:t>
    </dgm:pt>
    <dgm:pt modelId="{902E4058-E2BF-40A8-8C58-D1FD68CBC96E}">
      <dgm:prSet/>
      <dgm:spPr/>
      <dgm:t>
        <a:bodyPr/>
        <a:lstStyle/>
        <a:p>
          <a:pPr rtl="0"/>
          <a:r>
            <a:rPr lang="en-US" dirty="0" smtClean="0"/>
            <a:t>2. Write </a:t>
          </a:r>
          <a:r>
            <a:rPr lang="en-US" dirty="0" smtClean="0"/>
            <a:t>checks legibly. </a:t>
          </a:r>
          <a:endParaRPr lang="en-US" dirty="0"/>
        </a:p>
      </dgm:t>
    </dgm:pt>
    <dgm:pt modelId="{739D4A00-EB13-4FA5-9DED-837A6F414286}" type="parTrans" cxnId="{270E37B4-6F5D-4576-90E6-C18B6EB43B59}">
      <dgm:prSet/>
      <dgm:spPr/>
      <dgm:t>
        <a:bodyPr/>
        <a:lstStyle/>
        <a:p>
          <a:endParaRPr lang="en-US"/>
        </a:p>
      </dgm:t>
    </dgm:pt>
    <dgm:pt modelId="{B1C4DA83-90EA-4B42-9133-5695EB9D8ED3}" type="sibTrans" cxnId="{270E37B4-6F5D-4576-90E6-C18B6EB43B59}">
      <dgm:prSet/>
      <dgm:spPr/>
      <dgm:t>
        <a:bodyPr/>
        <a:lstStyle/>
        <a:p>
          <a:endParaRPr lang="en-US"/>
        </a:p>
      </dgm:t>
    </dgm:pt>
    <dgm:pt modelId="{36450D2E-AD3E-4A7F-95E5-700B94473728}">
      <dgm:prSet/>
      <dgm:spPr/>
      <dgm:t>
        <a:bodyPr/>
        <a:lstStyle/>
        <a:p>
          <a:pPr rtl="0"/>
          <a:r>
            <a:rPr lang="en-US" dirty="0" smtClean="0"/>
            <a:t>3. Write </a:t>
          </a:r>
          <a:r>
            <a:rPr lang="en-US" dirty="0" smtClean="0"/>
            <a:t>the check amount as far to the left as possible. </a:t>
          </a:r>
          <a:endParaRPr lang="en-US" dirty="0"/>
        </a:p>
      </dgm:t>
    </dgm:pt>
    <dgm:pt modelId="{D5B4C559-2903-4789-8DE2-8D698EE8EE2E}" type="parTrans" cxnId="{96E5106C-1F60-4CB0-994F-E7FB584B1245}">
      <dgm:prSet/>
      <dgm:spPr/>
      <dgm:t>
        <a:bodyPr/>
        <a:lstStyle/>
        <a:p>
          <a:endParaRPr lang="en-US"/>
        </a:p>
      </dgm:t>
    </dgm:pt>
    <dgm:pt modelId="{A25F2901-F13C-4213-8FAD-DD6FFE2966E8}" type="sibTrans" cxnId="{96E5106C-1F60-4CB0-994F-E7FB584B1245}">
      <dgm:prSet/>
      <dgm:spPr/>
      <dgm:t>
        <a:bodyPr/>
        <a:lstStyle/>
        <a:p>
          <a:endParaRPr lang="en-US"/>
        </a:p>
      </dgm:t>
    </dgm:pt>
    <dgm:pt modelId="{8062651B-99C4-491B-9C1D-02B51E548E0A}">
      <dgm:prSet/>
      <dgm:spPr/>
      <dgm:t>
        <a:bodyPr/>
        <a:lstStyle/>
        <a:p>
          <a:pPr rtl="0"/>
          <a:r>
            <a:rPr lang="en-US" dirty="0" smtClean="0"/>
            <a:t>4. Always </a:t>
          </a:r>
          <a:r>
            <a:rPr lang="en-US" dirty="0" smtClean="0"/>
            <a:t>use a </a:t>
          </a:r>
          <a:r>
            <a:rPr lang="en-US" b="1" dirty="0" smtClean="0"/>
            <a:t>pen</a:t>
          </a:r>
          <a:r>
            <a:rPr lang="en-US" dirty="0" smtClean="0"/>
            <a:t> to write checks. </a:t>
          </a:r>
          <a:endParaRPr lang="en-US" dirty="0"/>
        </a:p>
      </dgm:t>
    </dgm:pt>
    <dgm:pt modelId="{94BA2986-2751-4639-B074-D88660F536AE}" type="parTrans" cxnId="{99983BA4-93DF-47CE-88ED-72A4C1AF45DB}">
      <dgm:prSet/>
      <dgm:spPr/>
      <dgm:t>
        <a:bodyPr/>
        <a:lstStyle/>
        <a:p>
          <a:endParaRPr lang="en-US"/>
        </a:p>
      </dgm:t>
    </dgm:pt>
    <dgm:pt modelId="{9C05FF2C-FC8B-4D51-AA29-DF6F30737B9E}" type="sibTrans" cxnId="{99983BA4-93DF-47CE-88ED-72A4C1AF45DB}">
      <dgm:prSet/>
      <dgm:spPr/>
      <dgm:t>
        <a:bodyPr/>
        <a:lstStyle/>
        <a:p>
          <a:endParaRPr lang="en-US"/>
        </a:p>
      </dgm:t>
    </dgm:pt>
    <dgm:pt modelId="{25960D44-015A-4E9B-905A-0E5C7A1795E9}" type="pres">
      <dgm:prSet presAssocID="{817C0AC5-3FA8-4CC2-86DB-154FB0478908}" presName="compositeShape" presStyleCnt="0">
        <dgm:presLayoutVars>
          <dgm:chMax val="9"/>
          <dgm:dir/>
          <dgm:resizeHandles val="exact"/>
        </dgm:presLayoutVars>
      </dgm:prSet>
      <dgm:spPr/>
      <dgm:t>
        <a:bodyPr/>
        <a:lstStyle/>
        <a:p>
          <a:endParaRPr lang="en-US"/>
        </a:p>
      </dgm:t>
    </dgm:pt>
    <dgm:pt modelId="{85C5ADCD-5FE4-4778-84C6-95170AF427D7}" type="pres">
      <dgm:prSet presAssocID="{817C0AC5-3FA8-4CC2-86DB-154FB0478908}" presName="triangle1" presStyleLbl="node1" presStyleIdx="0" presStyleCnt="4">
        <dgm:presLayoutVars>
          <dgm:bulletEnabled val="1"/>
        </dgm:presLayoutVars>
      </dgm:prSet>
      <dgm:spPr/>
      <dgm:t>
        <a:bodyPr/>
        <a:lstStyle/>
        <a:p>
          <a:endParaRPr lang="en-US"/>
        </a:p>
      </dgm:t>
    </dgm:pt>
    <dgm:pt modelId="{7E7D0480-9C2A-48F0-B0E8-79262857E97E}" type="pres">
      <dgm:prSet presAssocID="{817C0AC5-3FA8-4CC2-86DB-154FB0478908}" presName="triangle2" presStyleLbl="node1" presStyleIdx="1" presStyleCnt="4">
        <dgm:presLayoutVars>
          <dgm:bulletEnabled val="1"/>
        </dgm:presLayoutVars>
      </dgm:prSet>
      <dgm:spPr/>
      <dgm:t>
        <a:bodyPr/>
        <a:lstStyle/>
        <a:p>
          <a:endParaRPr lang="en-US"/>
        </a:p>
      </dgm:t>
    </dgm:pt>
    <dgm:pt modelId="{F60BEA32-68F6-4BDC-9A0B-38F7EC792E8E}" type="pres">
      <dgm:prSet presAssocID="{817C0AC5-3FA8-4CC2-86DB-154FB0478908}" presName="triangle3" presStyleLbl="node1" presStyleIdx="2" presStyleCnt="4">
        <dgm:presLayoutVars>
          <dgm:bulletEnabled val="1"/>
        </dgm:presLayoutVars>
      </dgm:prSet>
      <dgm:spPr/>
      <dgm:t>
        <a:bodyPr/>
        <a:lstStyle/>
        <a:p>
          <a:endParaRPr lang="en-US"/>
        </a:p>
      </dgm:t>
    </dgm:pt>
    <dgm:pt modelId="{872AA42F-F38D-43F0-9376-60EF16C7890A}" type="pres">
      <dgm:prSet presAssocID="{817C0AC5-3FA8-4CC2-86DB-154FB0478908}" presName="triangle4" presStyleLbl="node1" presStyleIdx="3" presStyleCnt="4">
        <dgm:presLayoutVars>
          <dgm:bulletEnabled val="1"/>
        </dgm:presLayoutVars>
      </dgm:prSet>
      <dgm:spPr/>
      <dgm:t>
        <a:bodyPr/>
        <a:lstStyle/>
        <a:p>
          <a:endParaRPr lang="en-US"/>
        </a:p>
      </dgm:t>
    </dgm:pt>
  </dgm:ptLst>
  <dgm:cxnLst>
    <dgm:cxn modelId="{99983BA4-93DF-47CE-88ED-72A4C1AF45DB}" srcId="{817C0AC5-3FA8-4CC2-86DB-154FB0478908}" destId="{8062651B-99C4-491B-9C1D-02B51E548E0A}" srcOrd="3" destOrd="0" parTransId="{94BA2986-2751-4639-B074-D88660F536AE}" sibTransId="{9C05FF2C-FC8B-4D51-AA29-DF6F30737B9E}"/>
    <dgm:cxn modelId="{C3D2B2D3-EBE7-46B1-A3E8-D0C2F06576EF}" srcId="{817C0AC5-3FA8-4CC2-86DB-154FB0478908}" destId="{9B754951-B065-4ECA-9987-40CAE6DA788E}" srcOrd="0" destOrd="0" parTransId="{16EB444D-874C-489D-ACB9-D340F98BF8CA}" sibTransId="{59E32A22-6E77-4BB8-90B3-4E2ECD18CBAF}"/>
    <dgm:cxn modelId="{AABEE3F0-F76A-44B8-882F-A017F8A5546A}" type="presOf" srcId="{817C0AC5-3FA8-4CC2-86DB-154FB0478908}" destId="{25960D44-015A-4E9B-905A-0E5C7A1795E9}" srcOrd="0" destOrd="0" presId="urn:microsoft.com/office/officeart/2005/8/layout/pyramid4"/>
    <dgm:cxn modelId="{FC1B6FFA-A2D5-4BCD-B92E-2AA30D1FDFA8}" type="presOf" srcId="{902E4058-E2BF-40A8-8C58-D1FD68CBC96E}" destId="{7E7D0480-9C2A-48F0-B0E8-79262857E97E}" srcOrd="0" destOrd="0" presId="urn:microsoft.com/office/officeart/2005/8/layout/pyramid4"/>
    <dgm:cxn modelId="{0FB26D4B-9C80-4BF0-899D-39F1A94E04E4}" type="presOf" srcId="{36450D2E-AD3E-4A7F-95E5-700B94473728}" destId="{F60BEA32-68F6-4BDC-9A0B-38F7EC792E8E}" srcOrd="0" destOrd="0" presId="urn:microsoft.com/office/officeart/2005/8/layout/pyramid4"/>
    <dgm:cxn modelId="{80510407-18F7-4BA2-A52F-DDE5B6DCC7C3}" type="presOf" srcId="{9B754951-B065-4ECA-9987-40CAE6DA788E}" destId="{85C5ADCD-5FE4-4778-84C6-95170AF427D7}" srcOrd="0" destOrd="0" presId="urn:microsoft.com/office/officeart/2005/8/layout/pyramid4"/>
    <dgm:cxn modelId="{270E37B4-6F5D-4576-90E6-C18B6EB43B59}" srcId="{817C0AC5-3FA8-4CC2-86DB-154FB0478908}" destId="{902E4058-E2BF-40A8-8C58-D1FD68CBC96E}" srcOrd="1" destOrd="0" parTransId="{739D4A00-EB13-4FA5-9DED-837A6F414286}" sibTransId="{B1C4DA83-90EA-4B42-9133-5695EB9D8ED3}"/>
    <dgm:cxn modelId="{7F127899-C639-415C-8E83-D4AFA4494669}" type="presOf" srcId="{8062651B-99C4-491B-9C1D-02B51E548E0A}" destId="{872AA42F-F38D-43F0-9376-60EF16C7890A}" srcOrd="0" destOrd="0" presId="urn:microsoft.com/office/officeart/2005/8/layout/pyramid4"/>
    <dgm:cxn modelId="{96E5106C-1F60-4CB0-994F-E7FB584B1245}" srcId="{817C0AC5-3FA8-4CC2-86DB-154FB0478908}" destId="{36450D2E-AD3E-4A7F-95E5-700B94473728}" srcOrd="2" destOrd="0" parTransId="{D5B4C559-2903-4789-8DE2-8D698EE8EE2E}" sibTransId="{A25F2901-F13C-4213-8FAD-DD6FFE2966E8}"/>
    <dgm:cxn modelId="{6EA346C8-A2CF-44E4-9AD2-8604C1630FCB}" type="presParOf" srcId="{25960D44-015A-4E9B-905A-0E5C7A1795E9}" destId="{85C5ADCD-5FE4-4778-84C6-95170AF427D7}" srcOrd="0" destOrd="0" presId="urn:microsoft.com/office/officeart/2005/8/layout/pyramid4"/>
    <dgm:cxn modelId="{AD4B4C30-8048-470C-AEB7-0A92649D214C}" type="presParOf" srcId="{25960D44-015A-4E9B-905A-0E5C7A1795E9}" destId="{7E7D0480-9C2A-48F0-B0E8-79262857E97E}" srcOrd="1" destOrd="0" presId="urn:microsoft.com/office/officeart/2005/8/layout/pyramid4"/>
    <dgm:cxn modelId="{8B74A548-DDB7-4D3A-B371-114519ED94F7}" type="presParOf" srcId="{25960D44-015A-4E9B-905A-0E5C7A1795E9}" destId="{F60BEA32-68F6-4BDC-9A0B-38F7EC792E8E}" srcOrd="2" destOrd="0" presId="urn:microsoft.com/office/officeart/2005/8/layout/pyramid4"/>
    <dgm:cxn modelId="{079AF1C3-DFF2-415D-9BA4-4B634DFF8DA3}" type="presParOf" srcId="{25960D44-015A-4E9B-905A-0E5C7A1795E9}" destId="{872AA42F-F38D-43F0-9376-60EF16C7890A}"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1FD6CC-5ADE-4BAE-A8BF-819859A97794}"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en-US"/>
        </a:p>
      </dgm:t>
    </dgm:pt>
    <dgm:pt modelId="{EB461A68-154F-464C-BB37-32ABF999FF6C}">
      <dgm:prSet/>
      <dgm:spPr/>
      <dgm:t>
        <a:bodyPr/>
        <a:lstStyle/>
        <a:p>
          <a:pPr rtl="0"/>
          <a:r>
            <a:rPr lang="en-US" dirty="0" smtClean="0"/>
            <a:t>5. Don’t </a:t>
          </a:r>
          <a:r>
            <a:rPr lang="en-US" dirty="0" smtClean="0"/>
            <a:t>erase mistakes on a check. </a:t>
          </a:r>
          <a:endParaRPr lang="en-US" dirty="0"/>
        </a:p>
      </dgm:t>
    </dgm:pt>
    <dgm:pt modelId="{80865E1A-66BE-4065-BEF2-B408475B8D0E}" type="parTrans" cxnId="{2525EC56-EF16-49CA-B902-9B433A9F0B2A}">
      <dgm:prSet/>
      <dgm:spPr/>
      <dgm:t>
        <a:bodyPr/>
        <a:lstStyle/>
        <a:p>
          <a:endParaRPr lang="en-US"/>
        </a:p>
      </dgm:t>
    </dgm:pt>
    <dgm:pt modelId="{91CACDE9-A6D9-4F57-99B3-696063EBCE86}" type="sibTrans" cxnId="{2525EC56-EF16-49CA-B902-9B433A9F0B2A}">
      <dgm:prSet/>
      <dgm:spPr/>
      <dgm:t>
        <a:bodyPr/>
        <a:lstStyle/>
        <a:p>
          <a:endParaRPr lang="en-US"/>
        </a:p>
      </dgm:t>
    </dgm:pt>
    <dgm:pt modelId="{BBDBBB5E-1BEC-4E14-8350-668DE430A619}">
      <dgm:prSet/>
      <dgm:spPr/>
      <dgm:t>
        <a:bodyPr/>
        <a:lstStyle/>
        <a:p>
          <a:pPr rtl="0"/>
          <a:r>
            <a:rPr lang="en-US" dirty="0" smtClean="0"/>
            <a:t>6. Don’t </a:t>
          </a:r>
          <a:r>
            <a:rPr lang="en-US" dirty="0" smtClean="0"/>
            <a:t>sign blank checks. </a:t>
          </a:r>
          <a:endParaRPr lang="en-US" dirty="0"/>
        </a:p>
      </dgm:t>
    </dgm:pt>
    <dgm:pt modelId="{8C589AB2-86E9-46F7-B3DB-B26D94543B70}" type="parTrans" cxnId="{B0D8F68A-AABD-4D9C-B94D-2397B99412EE}">
      <dgm:prSet/>
      <dgm:spPr/>
      <dgm:t>
        <a:bodyPr/>
        <a:lstStyle/>
        <a:p>
          <a:endParaRPr lang="en-US"/>
        </a:p>
      </dgm:t>
    </dgm:pt>
    <dgm:pt modelId="{1CC16DD0-EB6D-40D6-A6BD-D5B1BC8535EC}" type="sibTrans" cxnId="{B0D8F68A-AABD-4D9C-B94D-2397B99412EE}">
      <dgm:prSet/>
      <dgm:spPr/>
      <dgm:t>
        <a:bodyPr/>
        <a:lstStyle/>
        <a:p>
          <a:endParaRPr lang="en-US"/>
        </a:p>
      </dgm:t>
    </dgm:pt>
    <dgm:pt modelId="{98D10B8D-21D5-4D5C-BC82-E4FADD3E99B4}">
      <dgm:prSet/>
      <dgm:spPr/>
      <dgm:t>
        <a:bodyPr/>
        <a:lstStyle/>
        <a:p>
          <a:pPr rtl="0"/>
          <a:r>
            <a:rPr lang="en-US" dirty="0" smtClean="0"/>
            <a:t>7. Use </a:t>
          </a:r>
          <a:r>
            <a:rPr lang="en-US" dirty="0" smtClean="0"/>
            <a:t>restrictive endorsements. </a:t>
          </a:r>
          <a:endParaRPr lang="en-US" dirty="0"/>
        </a:p>
      </dgm:t>
    </dgm:pt>
    <dgm:pt modelId="{6251DBD3-DE96-4ED0-A051-C3E4C26FFD4C}" type="parTrans" cxnId="{54D0A5A3-F1A3-4768-8A98-26FA47E2518E}">
      <dgm:prSet/>
      <dgm:spPr/>
      <dgm:t>
        <a:bodyPr/>
        <a:lstStyle/>
        <a:p>
          <a:endParaRPr lang="en-US"/>
        </a:p>
      </dgm:t>
    </dgm:pt>
    <dgm:pt modelId="{9611F89E-E741-4A41-8C73-73FA75753BFC}" type="sibTrans" cxnId="{54D0A5A3-F1A3-4768-8A98-26FA47E2518E}">
      <dgm:prSet/>
      <dgm:spPr/>
      <dgm:t>
        <a:bodyPr/>
        <a:lstStyle/>
        <a:p>
          <a:endParaRPr lang="en-US"/>
        </a:p>
      </dgm:t>
    </dgm:pt>
    <dgm:pt modelId="{DE0FBF28-27D1-40B3-A059-2C00293CB6C0}">
      <dgm:prSet/>
      <dgm:spPr/>
      <dgm:t>
        <a:bodyPr/>
        <a:lstStyle/>
        <a:p>
          <a:pPr rtl="0"/>
          <a:r>
            <a:rPr lang="en-US" dirty="0" smtClean="0"/>
            <a:t>8. Print </a:t>
          </a:r>
          <a:r>
            <a:rPr lang="en-US" dirty="0" smtClean="0"/>
            <a:t>the right date on a check. </a:t>
          </a:r>
          <a:endParaRPr lang="en-US" dirty="0"/>
        </a:p>
      </dgm:t>
    </dgm:pt>
    <dgm:pt modelId="{79D76FFB-F679-4117-B0BE-12BB231D7218}" type="parTrans" cxnId="{24A30416-CCD8-486E-BF1F-8FB65AC5AEE2}">
      <dgm:prSet/>
      <dgm:spPr/>
      <dgm:t>
        <a:bodyPr/>
        <a:lstStyle/>
        <a:p>
          <a:endParaRPr lang="en-US"/>
        </a:p>
      </dgm:t>
    </dgm:pt>
    <dgm:pt modelId="{F6838E06-A473-49CC-8B51-D1F1DE42BEE4}" type="sibTrans" cxnId="{24A30416-CCD8-486E-BF1F-8FB65AC5AEE2}">
      <dgm:prSet/>
      <dgm:spPr/>
      <dgm:t>
        <a:bodyPr/>
        <a:lstStyle/>
        <a:p>
          <a:endParaRPr lang="en-US"/>
        </a:p>
      </dgm:t>
    </dgm:pt>
    <dgm:pt modelId="{372FCE77-2599-4D97-8AD5-0A84AEC385B4}" type="pres">
      <dgm:prSet presAssocID="{0B1FD6CC-5ADE-4BAE-A8BF-819859A97794}" presName="rootnode" presStyleCnt="0">
        <dgm:presLayoutVars>
          <dgm:chMax/>
          <dgm:chPref/>
          <dgm:dir/>
          <dgm:animLvl val="lvl"/>
        </dgm:presLayoutVars>
      </dgm:prSet>
      <dgm:spPr/>
      <dgm:t>
        <a:bodyPr/>
        <a:lstStyle/>
        <a:p>
          <a:endParaRPr lang="en-US"/>
        </a:p>
      </dgm:t>
    </dgm:pt>
    <dgm:pt modelId="{45610341-B40E-4770-A9E8-2665B2CDEEB5}" type="pres">
      <dgm:prSet presAssocID="{EB461A68-154F-464C-BB37-32ABF999FF6C}" presName="composite" presStyleCnt="0"/>
      <dgm:spPr/>
    </dgm:pt>
    <dgm:pt modelId="{D7F40D00-F1D4-4B71-A7B7-22ECABE6AF90}" type="pres">
      <dgm:prSet presAssocID="{EB461A68-154F-464C-BB37-32ABF999FF6C}" presName="bentUpArrow1" presStyleLbl="alignImgPlace1" presStyleIdx="0" presStyleCnt="3"/>
      <dgm:spPr/>
    </dgm:pt>
    <dgm:pt modelId="{A93B42D4-041A-4465-B387-D77188B8E936}" type="pres">
      <dgm:prSet presAssocID="{EB461A68-154F-464C-BB37-32ABF999FF6C}" presName="ParentText" presStyleLbl="node1" presStyleIdx="0" presStyleCnt="4">
        <dgm:presLayoutVars>
          <dgm:chMax val="1"/>
          <dgm:chPref val="1"/>
          <dgm:bulletEnabled val="1"/>
        </dgm:presLayoutVars>
      </dgm:prSet>
      <dgm:spPr/>
      <dgm:t>
        <a:bodyPr/>
        <a:lstStyle/>
        <a:p>
          <a:endParaRPr lang="en-US"/>
        </a:p>
      </dgm:t>
    </dgm:pt>
    <dgm:pt modelId="{36870FE6-5A35-4907-ADA8-05C6FC30BC10}" type="pres">
      <dgm:prSet presAssocID="{EB461A68-154F-464C-BB37-32ABF999FF6C}" presName="ChildText" presStyleLbl="revTx" presStyleIdx="0" presStyleCnt="3">
        <dgm:presLayoutVars>
          <dgm:chMax val="0"/>
          <dgm:chPref val="0"/>
          <dgm:bulletEnabled val="1"/>
        </dgm:presLayoutVars>
      </dgm:prSet>
      <dgm:spPr/>
    </dgm:pt>
    <dgm:pt modelId="{9993DD0B-4977-4729-90AE-438DE9EE002A}" type="pres">
      <dgm:prSet presAssocID="{91CACDE9-A6D9-4F57-99B3-696063EBCE86}" presName="sibTrans" presStyleCnt="0"/>
      <dgm:spPr/>
    </dgm:pt>
    <dgm:pt modelId="{FB653726-C5FD-4FDF-BAB5-71219925922A}" type="pres">
      <dgm:prSet presAssocID="{BBDBBB5E-1BEC-4E14-8350-668DE430A619}" presName="composite" presStyleCnt="0"/>
      <dgm:spPr/>
    </dgm:pt>
    <dgm:pt modelId="{4143CD82-4E79-4E12-974A-4B33EC17AB7D}" type="pres">
      <dgm:prSet presAssocID="{BBDBBB5E-1BEC-4E14-8350-668DE430A619}" presName="bentUpArrow1" presStyleLbl="alignImgPlace1" presStyleIdx="1" presStyleCnt="3"/>
      <dgm:spPr/>
    </dgm:pt>
    <dgm:pt modelId="{42F5081E-935D-4E91-829E-82128101728C}" type="pres">
      <dgm:prSet presAssocID="{BBDBBB5E-1BEC-4E14-8350-668DE430A619}" presName="ParentText" presStyleLbl="node1" presStyleIdx="1" presStyleCnt="4">
        <dgm:presLayoutVars>
          <dgm:chMax val="1"/>
          <dgm:chPref val="1"/>
          <dgm:bulletEnabled val="1"/>
        </dgm:presLayoutVars>
      </dgm:prSet>
      <dgm:spPr/>
      <dgm:t>
        <a:bodyPr/>
        <a:lstStyle/>
        <a:p>
          <a:endParaRPr lang="en-US"/>
        </a:p>
      </dgm:t>
    </dgm:pt>
    <dgm:pt modelId="{530736CC-6DA5-4E50-B247-9336243B0588}" type="pres">
      <dgm:prSet presAssocID="{BBDBBB5E-1BEC-4E14-8350-668DE430A619}" presName="ChildText" presStyleLbl="revTx" presStyleIdx="1" presStyleCnt="3">
        <dgm:presLayoutVars>
          <dgm:chMax val="0"/>
          <dgm:chPref val="0"/>
          <dgm:bulletEnabled val="1"/>
        </dgm:presLayoutVars>
      </dgm:prSet>
      <dgm:spPr/>
    </dgm:pt>
    <dgm:pt modelId="{468D2E02-A015-4EBE-A0C2-78C9852181A4}" type="pres">
      <dgm:prSet presAssocID="{1CC16DD0-EB6D-40D6-A6BD-D5B1BC8535EC}" presName="sibTrans" presStyleCnt="0"/>
      <dgm:spPr/>
    </dgm:pt>
    <dgm:pt modelId="{5670BC11-2E92-4ED1-B6E2-25D79E1F3997}" type="pres">
      <dgm:prSet presAssocID="{98D10B8D-21D5-4D5C-BC82-E4FADD3E99B4}" presName="composite" presStyleCnt="0"/>
      <dgm:spPr/>
    </dgm:pt>
    <dgm:pt modelId="{BE6F2147-5071-4C72-B032-4AAA0A0D4BF8}" type="pres">
      <dgm:prSet presAssocID="{98D10B8D-21D5-4D5C-BC82-E4FADD3E99B4}" presName="bentUpArrow1" presStyleLbl="alignImgPlace1" presStyleIdx="2" presStyleCnt="3"/>
      <dgm:spPr/>
    </dgm:pt>
    <dgm:pt modelId="{C69DCCA4-62BE-415E-B68F-6FBA108ED719}" type="pres">
      <dgm:prSet presAssocID="{98D10B8D-21D5-4D5C-BC82-E4FADD3E99B4}" presName="ParentText" presStyleLbl="node1" presStyleIdx="2" presStyleCnt="4">
        <dgm:presLayoutVars>
          <dgm:chMax val="1"/>
          <dgm:chPref val="1"/>
          <dgm:bulletEnabled val="1"/>
        </dgm:presLayoutVars>
      </dgm:prSet>
      <dgm:spPr/>
      <dgm:t>
        <a:bodyPr/>
        <a:lstStyle/>
        <a:p>
          <a:endParaRPr lang="en-US"/>
        </a:p>
      </dgm:t>
    </dgm:pt>
    <dgm:pt modelId="{BA38E20E-CFE9-4DDA-82F0-AC871A16EF3C}" type="pres">
      <dgm:prSet presAssocID="{98D10B8D-21D5-4D5C-BC82-E4FADD3E99B4}" presName="ChildText" presStyleLbl="revTx" presStyleIdx="2" presStyleCnt="3">
        <dgm:presLayoutVars>
          <dgm:chMax val="0"/>
          <dgm:chPref val="0"/>
          <dgm:bulletEnabled val="1"/>
        </dgm:presLayoutVars>
      </dgm:prSet>
      <dgm:spPr/>
    </dgm:pt>
    <dgm:pt modelId="{1A60B8CB-7A7F-439D-A1D0-145977D25115}" type="pres">
      <dgm:prSet presAssocID="{9611F89E-E741-4A41-8C73-73FA75753BFC}" presName="sibTrans" presStyleCnt="0"/>
      <dgm:spPr/>
    </dgm:pt>
    <dgm:pt modelId="{1741B6F8-E775-45D8-A213-F96AACC8DE53}" type="pres">
      <dgm:prSet presAssocID="{DE0FBF28-27D1-40B3-A059-2C00293CB6C0}" presName="composite" presStyleCnt="0"/>
      <dgm:spPr/>
    </dgm:pt>
    <dgm:pt modelId="{4F542A6A-4B85-4139-92E4-CFE4769EBEA6}" type="pres">
      <dgm:prSet presAssocID="{DE0FBF28-27D1-40B3-A059-2C00293CB6C0}" presName="ParentText" presStyleLbl="node1" presStyleIdx="3" presStyleCnt="4">
        <dgm:presLayoutVars>
          <dgm:chMax val="1"/>
          <dgm:chPref val="1"/>
          <dgm:bulletEnabled val="1"/>
        </dgm:presLayoutVars>
      </dgm:prSet>
      <dgm:spPr/>
      <dgm:t>
        <a:bodyPr/>
        <a:lstStyle/>
        <a:p>
          <a:endParaRPr lang="en-US"/>
        </a:p>
      </dgm:t>
    </dgm:pt>
  </dgm:ptLst>
  <dgm:cxnLst>
    <dgm:cxn modelId="{ECD9C2EB-0AB4-405F-9521-5208E6F948B2}" type="presOf" srcId="{DE0FBF28-27D1-40B3-A059-2C00293CB6C0}" destId="{4F542A6A-4B85-4139-92E4-CFE4769EBEA6}" srcOrd="0" destOrd="0" presId="urn:microsoft.com/office/officeart/2005/8/layout/StepDownProcess"/>
    <dgm:cxn modelId="{B0D8F68A-AABD-4D9C-B94D-2397B99412EE}" srcId="{0B1FD6CC-5ADE-4BAE-A8BF-819859A97794}" destId="{BBDBBB5E-1BEC-4E14-8350-668DE430A619}" srcOrd="1" destOrd="0" parTransId="{8C589AB2-86E9-46F7-B3DB-B26D94543B70}" sibTransId="{1CC16DD0-EB6D-40D6-A6BD-D5B1BC8535EC}"/>
    <dgm:cxn modelId="{9C949FC4-0C2E-4178-8AA8-FF010BFBFFAB}" type="presOf" srcId="{BBDBBB5E-1BEC-4E14-8350-668DE430A619}" destId="{42F5081E-935D-4E91-829E-82128101728C}" srcOrd="0" destOrd="0" presId="urn:microsoft.com/office/officeart/2005/8/layout/StepDownProcess"/>
    <dgm:cxn modelId="{2525EC56-EF16-49CA-B902-9B433A9F0B2A}" srcId="{0B1FD6CC-5ADE-4BAE-A8BF-819859A97794}" destId="{EB461A68-154F-464C-BB37-32ABF999FF6C}" srcOrd="0" destOrd="0" parTransId="{80865E1A-66BE-4065-BEF2-B408475B8D0E}" sibTransId="{91CACDE9-A6D9-4F57-99B3-696063EBCE86}"/>
    <dgm:cxn modelId="{94225B1F-FAFB-4FA2-A3EB-B20D2D4345D8}" type="presOf" srcId="{98D10B8D-21D5-4D5C-BC82-E4FADD3E99B4}" destId="{C69DCCA4-62BE-415E-B68F-6FBA108ED719}" srcOrd="0" destOrd="0" presId="urn:microsoft.com/office/officeart/2005/8/layout/StepDownProcess"/>
    <dgm:cxn modelId="{ABF97AC7-A37D-4A81-B2E5-F4B89908972A}" type="presOf" srcId="{0B1FD6CC-5ADE-4BAE-A8BF-819859A97794}" destId="{372FCE77-2599-4D97-8AD5-0A84AEC385B4}" srcOrd="0" destOrd="0" presId="urn:microsoft.com/office/officeart/2005/8/layout/StepDownProcess"/>
    <dgm:cxn modelId="{54D0A5A3-F1A3-4768-8A98-26FA47E2518E}" srcId="{0B1FD6CC-5ADE-4BAE-A8BF-819859A97794}" destId="{98D10B8D-21D5-4D5C-BC82-E4FADD3E99B4}" srcOrd="2" destOrd="0" parTransId="{6251DBD3-DE96-4ED0-A051-C3E4C26FFD4C}" sibTransId="{9611F89E-E741-4A41-8C73-73FA75753BFC}"/>
    <dgm:cxn modelId="{24A30416-CCD8-486E-BF1F-8FB65AC5AEE2}" srcId="{0B1FD6CC-5ADE-4BAE-A8BF-819859A97794}" destId="{DE0FBF28-27D1-40B3-A059-2C00293CB6C0}" srcOrd="3" destOrd="0" parTransId="{79D76FFB-F679-4117-B0BE-12BB231D7218}" sibTransId="{F6838E06-A473-49CC-8B51-D1F1DE42BEE4}"/>
    <dgm:cxn modelId="{45FC5FA2-80A7-4FC9-BC6C-FEAA72D7BE32}" type="presOf" srcId="{EB461A68-154F-464C-BB37-32ABF999FF6C}" destId="{A93B42D4-041A-4465-B387-D77188B8E936}" srcOrd="0" destOrd="0" presId="urn:microsoft.com/office/officeart/2005/8/layout/StepDownProcess"/>
    <dgm:cxn modelId="{65CB3B25-4B16-426D-A8F2-189EC499C759}" type="presParOf" srcId="{372FCE77-2599-4D97-8AD5-0A84AEC385B4}" destId="{45610341-B40E-4770-A9E8-2665B2CDEEB5}" srcOrd="0" destOrd="0" presId="urn:microsoft.com/office/officeart/2005/8/layout/StepDownProcess"/>
    <dgm:cxn modelId="{2C3C3CD2-BD81-494B-B78D-1DF3F4DF3185}" type="presParOf" srcId="{45610341-B40E-4770-A9E8-2665B2CDEEB5}" destId="{D7F40D00-F1D4-4B71-A7B7-22ECABE6AF90}" srcOrd="0" destOrd="0" presId="urn:microsoft.com/office/officeart/2005/8/layout/StepDownProcess"/>
    <dgm:cxn modelId="{BBF148B5-C458-40C1-8B82-04360A9B8758}" type="presParOf" srcId="{45610341-B40E-4770-A9E8-2665B2CDEEB5}" destId="{A93B42D4-041A-4465-B387-D77188B8E936}" srcOrd="1" destOrd="0" presId="urn:microsoft.com/office/officeart/2005/8/layout/StepDownProcess"/>
    <dgm:cxn modelId="{5FDCD674-5068-44D3-B03F-AC848AE0FB46}" type="presParOf" srcId="{45610341-B40E-4770-A9E8-2665B2CDEEB5}" destId="{36870FE6-5A35-4907-ADA8-05C6FC30BC10}" srcOrd="2" destOrd="0" presId="urn:microsoft.com/office/officeart/2005/8/layout/StepDownProcess"/>
    <dgm:cxn modelId="{48C3600B-6B31-47F5-B603-446AC8482A10}" type="presParOf" srcId="{372FCE77-2599-4D97-8AD5-0A84AEC385B4}" destId="{9993DD0B-4977-4729-90AE-438DE9EE002A}" srcOrd="1" destOrd="0" presId="urn:microsoft.com/office/officeart/2005/8/layout/StepDownProcess"/>
    <dgm:cxn modelId="{D85D7F7F-3D9F-41F4-9D76-3BDF30747EB6}" type="presParOf" srcId="{372FCE77-2599-4D97-8AD5-0A84AEC385B4}" destId="{FB653726-C5FD-4FDF-BAB5-71219925922A}" srcOrd="2" destOrd="0" presId="urn:microsoft.com/office/officeart/2005/8/layout/StepDownProcess"/>
    <dgm:cxn modelId="{3389D46E-6EAE-42E5-ABCA-242A17CE2A55}" type="presParOf" srcId="{FB653726-C5FD-4FDF-BAB5-71219925922A}" destId="{4143CD82-4E79-4E12-974A-4B33EC17AB7D}" srcOrd="0" destOrd="0" presId="urn:microsoft.com/office/officeart/2005/8/layout/StepDownProcess"/>
    <dgm:cxn modelId="{C76963B9-A801-4AE6-A609-D846DDEB0172}" type="presParOf" srcId="{FB653726-C5FD-4FDF-BAB5-71219925922A}" destId="{42F5081E-935D-4E91-829E-82128101728C}" srcOrd="1" destOrd="0" presId="urn:microsoft.com/office/officeart/2005/8/layout/StepDownProcess"/>
    <dgm:cxn modelId="{CBEE459D-0291-4C09-9866-09757470050A}" type="presParOf" srcId="{FB653726-C5FD-4FDF-BAB5-71219925922A}" destId="{530736CC-6DA5-4E50-B247-9336243B0588}" srcOrd="2" destOrd="0" presId="urn:microsoft.com/office/officeart/2005/8/layout/StepDownProcess"/>
    <dgm:cxn modelId="{D9CAD1FD-F63E-4738-A5FE-28743CFD257B}" type="presParOf" srcId="{372FCE77-2599-4D97-8AD5-0A84AEC385B4}" destId="{468D2E02-A015-4EBE-A0C2-78C9852181A4}" srcOrd="3" destOrd="0" presId="urn:microsoft.com/office/officeart/2005/8/layout/StepDownProcess"/>
    <dgm:cxn modelId="{4CBF3C2E-11AC-4A57-87F4-7C92E271258E}" type="presParOf" srcId="{372FCE77-2599-4D97-8AD5-0A84AEC385B4}" destId="{5670BC11-2E92-4ED1-B6E2-25D79E1F3997}" srcOrd="4" destOrd="0" presId="urn:microsoft.com/office/officeart/2005/8/layout/StepDownProcess"/>
    <dgm:cxn modelId="{0E73A3C9-BD57-4D5F-BFEB-18B69B58131A}" type="presParOf" srcId="{5670BC11-2E92-4ED1-B6E2-25D79E1F3997}" destId="{BE6F2147-5071-4C72-B032-4AAA0A0D4BF8}" srcOrd="0" destOrd="0" presId="urn:microsoft.com/office/officeart/2005/8/layout/StepDownProcess"/>
    <dgm:cxn modelId="{79CFD6B0-3A15-4A5B-8422-08B7EB9D64B0}" type="presParOf" srcId="{5670BC11-2E92-4ED1-B6E2-25D79E1F3997}" destId="{C69DCCA4-62BE-415E-B68F-6FBA108ED719}" srcOrd="1" destOrd="0" presId="urn:microsoft.com/office/officeart/2005/8/layout/StepDownProcess"/>
    <dgm:cxn modelId="{C3CD5986-9F84-47A9-A7B3-5AABC4EC15E7}" type="presParOf" srcId="{5670BC11-2E92-4ED1-B6E2-25D79E1F3997}" destId="{BA38E20E-CFE9-4DDA-82F0-AC871A16EF3C}" srcOrd="2" destOrd="0" presId="urn:microsoft.com/office/officeart/2005/8/layout/StepDownProcess"/>
    <dgm:cxn modelId="{0C7993B6-0946-42BB-A380-AB4E476E0826}" type="presParOf" srcId="{372FCE77-2599-4D97-8AD5-0A84AEC385B4}" destId="{1A60B8CB-7A7F-439D-A1D0-145977D25115}" srcOrd="5" destOrd="0" presId="urn:microsoft.com/office/officeart/2005/8/layout/StepDownProcess"/>
    <dgm:cxn modelId="{CB1FD830-2A31-4EFA-BFC1-19FD7AF0C6FD}" type="presParOf" srcId="{372FCE77-2599-4D97-8AD5-0A84AEC385B4}" destId="{1741B6F8-E775-45D8-A213-F96AACC8DE53}" srcOrd="6" destOrd="0" presId="urn:microsoft.com/office/officeart/2005/8/layout/StepDownProcess"/>
    <dgm:cxn modelId="{574C3A01-8405-4C02-92BE-21559D58780F}" type="presParOf" srcId="{1741B6F8-E775-45D8-A213-F96AACC8DE53}" destId="{4F542A6A-4B85-4139-92E4-CFE4769EBEA6}"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EA9537-B392-4E47-9CEC-140CB5413FEA}" type="doc">
      <dgm:prSet loTypeId="urn:microsoft.com/office/officeart/2005/8/layout/hierarchy3" loCatId="hierarchy" qsTypeId="urn:microsoft.com/office/officeart/2005/8/quickstyle/3d2" qsCatId="3D" csTypeId="urn:microsoft.com/office/officeart/2005/8/colors/colorful3" csCatId="colorful" phldr="1"/>
      <dgm:spPr/>
      <dgm:t>
        <a:bodyPr/>
        <a:lstStyle/>
        <a:p>
          <a:endParaRPr lang="en-US"/>
        </a:p>
      </dgm:t>
    </dgm:pt>
    <dgm:pt modelId="{4B140398-C9B8-47A6-8805-6BB7819695A6}">
      <dgm:prSet/>
      <dgm:spPr/>
      <dgm:t>
        <a:bodyPr/>
        <a:lstStyle/>
        <a:p>
          <a:pPr rtl="0"/>
          <a:r>
            <a:rPr lang="en-US" dirty="0" smtClean="0"/>
            <a:t>9. Always </a:t>
          </a:r>
          <a:r>
            <a:rPr lang="en-US" dirty="0" smtClean="0"/>
            <a:t>keep checks in a safe place. </a:t>
          </a:r>
          <a:endParaRPr lang="en-US" dirty="0"/>
        </a:p>
      </dgm:t>
    </dgm:pt>
    <dgm:pt modelId="{775E3363-AB94-43DA-B095-207D056578CE}" type="parTrans" cxnId="{A06B6B26-17EA-495D-97A3-C5D661453ED1}">
      <dgm:prSet/>
      <dgm:spPr/>
      <dgm:t>
        <a:bodyPr/>
        <a:lstStyle/>
        <a:p>
          <a:endParaRPr lang="en-US"/>
        </a:p>
      </dgm:t>
    </dgm:pt>
    <dgm:pt modelId="{BBF2B3FC-4D71-4C1B-9356-1F26EF73FE6A}" type="sibTrans" cxnId="{A06B6B26-17EA-495D-97A3-C5D661453ED1}">
      <dgm:prSet/>
      <dgm:spPr/>
      <dgm:t>
        <a:bodyPr/>
        <a:lstStyle/>
        <a:p>
          <a:endParaRPr lang="en-US"/>
        </a:p>
      </dgm:t>
    </dgm:pt>
    <dgm:pt modelId="{6AFB2A0F-37A2-4304-BBA0-D78C3C460D19}">
      <dgm:prSet/>
      <dgm:spPr/>
      <dgm:t>
        <a:bodyPr/>
        <a:lstStyle/>
        <a:p>
          <a:pPr rtl="0"/>
          <a:r>
            <a:rPr lang="en-US" dirty="0" smtClean="0"/>
            <a:t>10. Destroy </a:t>
          </a:r>
          <a:r>
            <a:rPr lang="en-US" dirty="0" smtClean="0"/>
            <a:t>voided or unused checks and deposit slips. </a:t>
          </a:r>
          <a:endParaRPr lang="en-US" dirty="0"/>
        </a:p>
      </dgm:t>
    </dgm:pt>
    <dgm:pt modelId="{9F5CF3B9-655C-46E8-AE77-E00528FB4A2F}" type="parTrans" cxnId="{2F240FE0-BE81-40C6-9E28-2935C75883A1}">
      <dgm:prSet/>
      <dgm:spPr/>
      <dgm:t>
        <a:bodyPr/>
        <a:lstStyle/>
        <a:p>
          <a:endParaRPr lang="en-US"/>
        </a:p>
      </dgm:t>
    </dgm:pt>
    <dgm:pt modelId="{CF7B4532-0887-47CF-ADAA-C4A77916C78E}" type="sibTrans" cxnId="{2F240FE0-BE81-40C6-9E28-2935C75883A1}">
      <dgm:prSet/>
      <dgm:spPr/>
      <dgm:t>
        <a:bodyPr/>
        <a:lstStyle/>
        <a:p>
          <a:endParaRPr lang="en-US"/>
        </a:p>
      </dgm:t>
    </dgm:pt>
    <dgm:pt modelId="{BE9D00AF-CDB7-4609-8CBD-D1110366C544}">
      <dgm:prSet/>
      <dgm:spPr/>
      <dgm:t>
        <a:bodyPr/>
        <a:lstStyle/>
        <a:p>
          <a:pPr rtl="0"/>
          <a:r>
            <a:rPr lang="en-US" dirty="0" smtClean="0"/>
            <a:t>11. Record </a:t>
          </a:r>
          <a:r>
            <a:rPr lang="en-US" dirty="0" smtClean="0"/>
            <a:t>every transaction in the checkbook register. </a:t>
          </a:r>
          <a:endParaRPr lang="en-US" dirty="0"/>
        </a:p>
      </dgm:t>
    </dgm:pt>
    <dgm:pt modelId="{68383F24-3C9F-4EE0-9B61-593B96702C0B}" type="parTrans" cxnId="{91B9A879-0DFF-450C-AFEB-BF07ED5D2725}">
      <dgm:prSet/>
      <dgm:spPr/>
      <dgm:t>
        <a:bodyPr/>
        <a:lstStyle/>
        <a:p>
          <a:endParaRPr lang="en-US"/>
        </a:p>
      </dgm:t>
    </dgm:pt>
    <dgm:pt modelId="{58DD31B3-CBF2-4002-B406-982703118FB9}" type="sibTrans" cxnId="{91B9A879-0DFF-450C-AFEB-BF07ED5D2725}">
      <dgm:prSet/>
      <dgm:spPr/>
      <dgm:t>
        <a:bodyPr/>
        <a:lstStyle/>
        <a:p>
          <a:endParaRPr lang="en-US"/>
        </a:p>
      </dgm:t>
    </dgm:pt>
    <dgm:pt modelId="{9C00E5F1-7937-4F48-8B7E-453E235DB1CC}">
      <dgm:prSet/>
      <dgm:spPr/>
      <dgm:t>
        <a:bodyPr/>
        <a:lstStyle/>
        <a:p>
          <a:pPr rtl="0"/>
          <a:r>
            <a:rPr lang="en-US" dirty="0" smtClean="0"/>
            <a:t>12. Keep </a:t>
          </a:r>
          <a:r>
            <a:rPr lang="en-US" dirty="0" smtClean="0"/>
            <a:t>a running balance in the checkbook register. </a:t>
          </a:r>
          <a:endParaRPr lang="en-US" dirty="0"/>
        </a:p>
      </dgm:t>
    </dgm:pt>
    <dgm:pt modelId="{BFBD6ADB-25C1-46C0-91CA-439165246C39}" type="parTrans" cxnId="{BCDBEF58-F716-4451-82DD-F0A8BAC9A9C0}">
      <dgm:prSet/>
      <dgm:spPr/>
      <dgm:t>
        <a:bodyPr/>
        <a:lstStyle/>
        <a:p>
          <a:endParaRPr lang="en-US"/>
        </a:p>
      </dgm:t>
    </dgm:pt>
    <dgm:pt modelId="{A2A83ED5-AD82-473C-8309-664F549DD082}" type="sibTrans" cxnId="{BCDBEF58-F716-4451-82DD-F0A8BAC9A9C0}">
      <dgm:prSet/>
      <dgm:spPr/>
      <dgm:t>
        <a:bodyPr/>
        <a:lstStyle/>
        <a:p>
          <a:endParaRPr lang="en-US"/>
        </a:p>
      </dgm:t>
    </dgm:pt>
    <dgm:pt modelId="{A6A82D56-4C32-4A46-83AB-44CE982E84AA}" type="pres">
      <dgm:prSet presAssocID="{8DEA9537-B392-4E47-9CEC-140CB5413FEA}" presName="diagram" presStyleCnt="0">
        <dgm:presLayoutVars>
          <dgm:chPref val="1"/>
          <dgm:dir/>
          <dgm:animOne val="branch"/>
          <dgm:animLvl val="lvl"/>
          <dgm:resizeHandles/>
        </dgm:presLayoutVars>
      </dgm:prSet>
      <dgm:spPr/>
      <dgm:t>
        <a:bodyPr/>
        <a:lstStyle/>
        <a:p>
          <a:endParaRPr lang="en-US"/>
        </a:p>
      </dgm:t>
    </dgm:pt>
    <dgm:pt modelId="{A9555E57-E168-42E7-A6AF-272070C15A86}" type="pres">
      <dgm:prSet presAssocID="{4B140398-C9B8-47A6-8805-6BB7819695A6}" presName="root" presStyleCnt="0"/>
      <dgm:spPr/>
    </dgm:pt>
    <dgm:pt modelId="{322F5E85-3396-4501-B7AC-558A67CE045D}" type="pres">
      <dgm:prSet presAssocID="{4B140398-C9B8-47A6-8805-6BB7819695A6}" presName="rootComposite" presStyleCnt="0"/>
      <dgm:spPr/>
    </dgm:pt>
    <dgm:pt modelId="{BF8A41E7-88DB-4547-B50A-BFF2F30CE689}" type="pres">
      <dgm:prSet presAssocID="{4B140398-C9B8-47A6-8805-6BB7819695A6}" presName="rootText" presStyleLbl="node1" presStyleIdx="0" presStyleCnt="2"/>
      <dgm:spPr/>
      <dgm:t>
        <a:bodyPr/>
        <a:lstStyle/>
        <a:p>
          <a:endParaRPr lang="en-US"/>
        </a:p>
      </dgm:t>
    </dgm:pt>
    <dgm:pt modelId="{84C1467B-26FF-440C-AEFE-B1A13A8B7FA2}" type="pres">
      <dgm:prSet presAssocID="{4B140398-C9B8-47A6-8805-6BB7819695A6}" presName="rootConnector" presStyleLbl="node1" presStyleIdx="0" presStyleCnt="2"/>
      <dgm:spPr/>
      <dgm:t>
        <a:bodyPr/>
        <a:lstStyle/>
        <a:p>
          <a:endParaRPr lang="en-US"/>
        </a:p>
      </dgm:t>
    </dgm:pt>
    <dgm:pt modelId="{96FFB043-B7EF-4ACF-B82D-569D6E95B235}" type="pres">
      <dgm:prSet presAssocID="{4B140398-C9B8-47A6-8805-6BB7819695A6}" presName="childShape" presStyleCnt="0"/>
      <dgm:spPr/>
    </dgm:pt>
    <dgm:pt modelId="{001675C0-1E39-4FC8-8080-EDEAB436AB27}" type="pres">
      <dgm:prSet presAssocID="{9F5CF3B9-655C-46E8-AE77-E00528FB4A2F}" presName="Name13" presStyleLbl="parChTrans1D2" presStyleIdx="0" presStyleCnt="2"/>
      <dgm:spPr/>
      <dgm:t>
        <a:bodyPr/>
        <a:lstStyle/>
        <a:p>
          <a:endParaRPr lang="en-US"/>
        </a:p>
      </dgm:t>
    </dgm:pt>
    <dgm:pt modelId="{2F2F27CF-08BC-4FF9-B02B-1E0B35E021E5}" type="pres">
      <dgm:prSet presAssocID="{6AFB2A0F-37A2-4304-BBA0-D78C3C460D19}" presName="childText" presStyleLbl="bgAcc1" presStyleIdx="0" presStyleCnt="2">
        <dgm:presLayoutVars>
          <dgm:bulletEnabled val="1"/>
        </dgm:presLayoutVars>
      </dgm:prSet>
      <dgm:spPr/>
      <dgm:t>
        <a:bodyPr/>
        <a:lstStyle/>
        <a:p>
          <a:endParaRPr lang="en-US"/>
        </a:p>
      </dgm:t>
    </dgm:pt>
    <dgm:pt modelId="{BA1A469A-5C1F-439C-B20E-77EB32A238A5}" type="pres">
      <dgm:prSet presAssocID="{BE9D00AF-CDB7-4609-8CBD-D1110366C544}" presName="root" presStyleCnt="0"/>
      <dgm:spPr/>
    </dgm:pt>
    <dgm:pt modelId="{95DCE7F1-6DF3-4E6A-B409-2F487BC3E887}" type="pres">
      <dgm:prSet presAssocID="{BE9D00AF-CDB7-4609-8CBD-D1110366C544}" presName="rootComposite" presStyleCnt="0"/>
      <dgm:spPr/>
    </dgm:pt>
    <dgm:pt modelId="{06CCF0E3-CDAA-4A4B-B746-7B985E0B2D2A}" type="pres">
      <dgm:prSet presAssocID="{BE9D00AF-CDB7-4609-8CBD-D1110366C544}" presName="rootText" presStyleLbl="node1" presStyleIdx="1" presStyleCnt="2"/>
      <dgm:spPr/>
      <dgm:t>
        <a:bodyPr/>
        <a:lstStyle/>
        <a:p>
          <a:endParaRPr lang="en-US"/>
        </a:p>
      </dgm:t>
    </dgm:pt>
    <dgm:pt modelId="{64CD56D9-147D-4085-9776-AB10A3034F53}" type="pres">
      <dgm:prSet presAssocID="{BE9D00AF-CDB7-4609-8CBD-D1110366C544}" presName="rootConnector" presStyleLbl="node1" presStyleIdx="1" presStyleCnt="2"/>
      <dgm:spPr/>
      <dgm:t>
        <a:bodyPr/>
        <a:lstStyle/>
        <a:p>
          <a:endParaRPr lang="en-US"/>
        </a:p>
      </dgm:t>
    </dgm:pt>
    <dgm:pt modelId="{AA811960-CBDD-4290-81E5-235BC6CD96B7}" type="pres">
      <dgm:prSet presAssocID="{BE9D00AF-CDB7-4609-8CBD-D1110366C544}" presName="childShape" presStyleCnt="0"/>
      <dgm:spPr/>
    </dgm:pt>
    <dgm:pt modelId="{D896659C-99F5-4877-AD04-E917667ED791}" type="pres">
      <dgm:prSet presAssocID="{BFBD6ADB-25C1-46C0-91CA-439165246C39}" presName="Name13" presStyleLbl="parChTrans1D2" presStyleIdx="1" presStyleCnt="2"/>
      <dgm:spPr/>
      <dgm:t>
        <a:bodyPr/>
        <a:lstStyle/>
        <a:p>
          <a:endParaRPr lang="en-US"/>
        </a:p>
      </dgm:t>
    </dgm:pt>
    <dgm:pt modelId="{F55C9F0F-99C5-4CBF-ADC2-DA81A84DB646}" type="pres">
      <dgm:prSet presAssocID="{9C00E5F1-7937-4F48-8B7E-453E235DB1CC}" presName="childText" presStyleLbl="bgAcc1" presStyleIdx="1" presStyleCnt="2">
        <dgm:presLayoutVars>
          <dgm:bulletEnabled val="1"/>
        </dgm:presLayoutVars>
      </dgm:prSet>
      <dgm:spPr/>
      <dgm:t>
        <a:bodyPr/>
        <a:lstStyle/>
        <a:p>
          <a:endParaRPr lang="en-US"/>
        </a:p>
      </dgm:t>
    </dgm:pt>
  </dgm:ptLst>
  <dgm:cxnLst>
    <dgm:cxn modelId="{4D5E86D3-5AB4-4319-AB31-CEF2BF32653C}" type="presOf" srcId="{6AFB2A0F-37A2-4304-BBA0-D78C3C460D19}" destId="{2F2F27CF-08BC-4FF9-B02B-1E0B35E021E5}" srcOrd="0" destOrd="0" presId="urn:microsoft.com/office/officeart/2005/8/layout/hierarchy3"/>
    <dgm:cxn modelId="{A06B6B26-17EA-495D-97A3-C5D661453ED1}" srcId="{8DEA9537-B392-4E47-9CEC-140CB5413FEA}" destId="{4B140398-C9B8-47A6-8805-6BB7819695A6}" srcOrd="0" destOrd="0" parTransId="{775E3363-AB94-43DA-B095-207D056578CE}" sibTransId="{BBF2B3FC-4D71-4C1B-9356-1F26EF73FE6A}"/>
    <dgm:cxn modelId="{2F240FE0-BE81-40C6-9E28-2935C75883A1}" srcId="{4B140398-C9B8-47A6-8805-6BB7819695A6}" destId="{6AFB2A0F-37A2-4304-BBA0-D78C3C460D19}" srcOrd="0" destOrd="0" parTransId="{9F5CF3B9-655C-46E8-AE77-E00528FB4A2F}" sibTransId="{CF7B4532-0887-47CF-ADAA-C4A77916C78E}"/>
    <dgm:cxn modelId="{91B9A879-0DFF-450C-AFEB-BF07ED5D2725}" srcId="{8DEA9537-B392-4E47-9CEC-140CB5413FEA}" destId="{BE9D00AF-CDB7-4609-8CBD-D1110366C544}" srcOrd="1" destOrd="0" parTransId="{68383F24-3C9F-4EE0-9B61-593B96702C0B}" sibTransId="{58DD31B3-CBF2-4002-B406-982703118FB9}"/>
    <dgm:cxn modelId="{14303352-DFDE-4527-B879-BBA203CDB8D7}" type="presOf" srcId="{BE9D00AF-CDB7-4609-8CBD-D1110366C544}" destId="{64CD56D9-147D-4085-9776-AB10A3034F53}" srcOrd="1" destOrd="0" presId="urn:microsoft.com/office/officeart/2005/8/layout/hierarchy3"/>
    <dgm:cxn modelId="{63209EDC-A091-4FD3-A467-3D95E0087FAF}" type="presOf" srcId="{4B140398-C9B8-47A6-8805-6BB7819695A6}" destId="{84C1467B-26FF-440C-AEFE-B1A13A8B7FA2}" srcOrd="1" destOrd="0" presId="urn:microsoft.com/office/officeart/2005/8/layout/hierarchy3"/>
    <dgm:cxn modelId="{BCDBEF58-F716-4451-82DD-F0A8BAC9A9C0}" srcId="{BE9D00AF-CDB7-4609-8CBD-D1110366C544}" destId="{9C00E5F1-7937-4F48-8B7E-453E235DB1CC}" srcOrd="0" destOrd="0" parTransId="{BFBD6ADB-25C1-46C0-91CA-439165246C39}" sibTransId="{A2A83ED5-AD82-473C-8309-664F549DD082}"/>
    <dgm:cxn modelId="{B9B9E1DC-0A84-4174-8FA0-349323CDA143}" type="presOf" srcId="{8DEA9537-B392-4E47-9CEC-140CB5413FEA}" destId="{A6A82D56-4C32-4A46-83AB-44CE982E84AA}" srcOrd="0" destOrd="0" presId="urn:microsoft.com/office/officeart/2005/8/layout/hierarchy3"/>
    <dgm:cxn modelId="{AAB45ECC-5936-4CAB-AFF3-44FD96DA6E37}" type="presOf" srcId="{9C00E5F1-7937-4F48-8B7E-453E235DB1CC}" destId="{F55C9F0F-99C5-4CBF-ADC2-DA81A84DB646}" srcOrd="0" destOrd="0" presId="urn:microsoft.com/office/officeart/2005/8/layout/hierarchy3"/>
    <dgm:cxn modelId="{9E474AA3-C437-491D-B077-EAEFA99CE923}" type="presOf" srcId="{BFBD6ADB-25C1-46C0-91CA-439165246C39}" destId="{D896659C-99F5-4877-AD04-E917667ED791}" srcOrd="0" destOrd="0" presId="urn:microsoft.com/office/officeart/2005/8/layout/hierarchy3"/>
    <dgm:cxn modelId="{6B7EB0D7-C0F3-4008-8F87-E150D06A3E37}" type="presOf" srcId="{4B140398-C9B8-47A6-8805-6BB7819695A6}" destId="{BF8A41E7-88DB-4547-B50A-BFF2F30CE689}" srcOrd="0" destOrd="0" presId="urn:microsoft.com/office/officeart/2005/8/layout/hierarchy3"/>
    <dgm:cxn modelId="{8607D5FB-7084-41A0-B334-7509E2361A6C}" type="presOf" srcId="{BE9D00AF-CDB7-4609-8CBD-D1110366C544}" destId="{06CCF0E3-CDAA-4A4B-B746-7B985E0B2D2A}" srcOrd="0" destOrd="0" presId="urn:microsoft.com/office/officeart/2005/8/layout/hierarchy3"/>
    <dgm:cxn modelId="{100AFCBE-AB9C-4729-BD89-4AC257856C83}" type="presOf" srcId="{9F5CF3B9-655C-46E8-AE77-E00528FB4A2F}" destId="{001675C0-1E39-4FC8-8080-EDEAB436AB27}" srcOrd="0" destOrd="0" presId="urn:microsoft.com/office/officeart/2005/8/layout/hierarchy3"/>
    <dgm:cxn modelId="{95497049-0117-4628-9363-E546A5BB0CAD}" type="presParOf" srcId="{A6A82D56-4C32-4A46-83AB-44CE982E84AA}" destId="{A9555E57-E168-42E7-A6AF-272070C15A86}" srcOrd="0" destOrd="0" presId="urn:microsoft.com/office/officeart/2005/8/layout/hierarchy3"/>
    <dgm:cxn modelId="{3B2F3896-1095-4D2D-A05C-47799EFB8C62}" type="presParOf" srcId="{A9555E57-E168-42E7-A6AF-272070C15A86}" destId="{322F5E85-3396-4501-B7AC-558A67CE045D}" srcOrd="0" destOrd="0" presId="urn:microsoft.com/office/officeart/2005/8/layout/hierarchy3"/>
    <dgm:cxn modelId="{5187F49C-91A8-4113-8B12-D7591573532F}" type="presParOf" srcId="{322F5E85-3396-4501-B7AC-558A67CE045D}" destId="{BF8A41E7-88DB-4547-B50A-BFF2F30CE689}" srcOrd="0" destOrd="0" presId="urn:microsoft.com/office/officeart/2005/8/layout/hierarchy3"/>
    <dgm:cxn modelId="{09CABB21-AE21-4D47-A11D-2B80CC32AED7}" type="presParOf" srcId="{322F5E85-3396-4501-B7AC-558A67CE045D}" destId="{84C1467B-26FF-440C-AEFE-B1A13A8B7FA2}" srcOrd="1" destOrd="0" presId="urn:microsoft.com/office/officeart/2005/8/layout/hierarchy3"/>
    <dgm:cxn modelId="{0EEA7F5E-E3C8-4D23-8B79-720160513F41}" type="presParOf" srcId="{A9555E57-E168-42E7-A6AF-272070C15A86}" destId="{96FFB043-B7EF-4ACF-B82D-569D6E95B235}" srcOrd="1" destOrd="0" presId="urn:microsoft.com/office/officeart/2005/8/layout/hierarchy3"/>
    <dgm:cxn modelId="{CA2460FA-FB6D-46FB-9B15-0E730E86762B}" type="presParOf" srcId="{96FFB043-B7EF-4ACF-B82D-569D6E95B235}" destId="{001675C0-1E39-4FC8-8080-EDEAB436AB27}" srcOrd="0" destOrd="0" presId="urn:microsoft.com/office/officeart/2005/8/layout/hierarchy3"/>
    <dgm:cxn modelId="{FC2CBAC3-072C-4E6F-8FEC-36D69B371669}" type="presParOf" srcId="{96FFB043-B7EF-4ACF-B82D-569D6E95B235}" destId="{2F2F27CF-08BC-4FF9-B02B-1E0B35E021E5}" srcOrd="1" destOrd="0" presId="urn:microsoft.com/office/officeart/2005/8/layout/hierarchy3"/>
    <dgm:cxn modelId="{4B3B106B-D36B-4A6D-BFF5-9852CE080A74}" type="presParOf" srcId="{A6A82D56-4C32-4A46-83AB-44CE982E84AA}" destId="{BA1A469A-5C1F-439C-B20E-77EB32A238A5}" srcOrd="1" destOrd="0" presId="urn:microsoft.com/office/officeart/2005/8/layout/hierarchy3"/>
    <dgm:cxn modelId="{D221715B-6525-4453-BBBE-D931E8003BC2}" type="presParOf" srcId="{BA1A469A-5C1F-439C-B20E-77EB32A238A5}" destId="{95DCE7F1-6DF3-4E6A-B409-2F487BC3E887}" srcOrd="0" destOrd="0" presId="urn:microsoft.com/office/officeart/2005/8/layout/hierarchy3"/>
    <dgm:cxn modelId="{FE744796-79A6-4683-9A90-E2F0848A52E5}" type="presParOf" srcId="{95DCE7F1-6DF3-4E6A-B409-2F487BC3E887}" destId="{06CCF0E3-CDAA-4A4B-B746-7B985E0B2D2A}" srcOrd="0" destOrd="0" presId="urn:microsoft.com/office/officeart/2005/8/layout/hierarchy3"/>
    <dgm:cxn modelId="{35B1DC73-299A-4794-8A4A-FB0107512574}" type="presParOf" srcId="{95DCE7F1-6DF3-4E6A-B409-2F487BC3E887}" destId="{64CD56D9-147D-4085-9776-AB10A3034F53}" srcOrd="1" destOrd="0" presId="urn:microsoft.com/office/officeart/2005/8/layout/hierarchy3"/>
    <dgm:cxn modelId="{0E82908A-5167-43CD-8D0A-39554021B6D9}" type="presParOf" srcId="{BA1A469A-5C1F-439C-B20E-77EB32A238A5}" destId="{AA811960-CBDD-4290-81E5-235BC6CD96B7}" srcOrd="1" destOrd="0" presId="urn:microsoft.com/office/officeart/2005/8/layout/hierarchy3"/>
    <dgm:cxn modelId="{DE93DBE0-4686-499A-B23D-FA58AC6EEB83}" type="presParOf" srcId="{AA811960-CBDD-4290-81E5-235BC6CD96B7}" destId="{D896659C-99F5-4877-AD04-E917667ED791}" srcOrd="0" destOrd="0" presId="urn:microsoft.com/office/officeart/2005/8/layout/hierarchy3"/>
    <dgm:cxn modelId="{483A0820-322C-4099-9CA9-54961B91D40F}" type="presParOf" srcId="{AA811960-CBDD-4290-81E5-235BC6CD96B7}" destId="{F55C9F0F-99C5-4CBF-ADC2-DA81A84DB64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1E803-FA1D-43D4-A620-F1034A528D42}">
      <dsp:nvSpPr>
        <dsp:cNvPr id="0" name=""/>
        <dsp:cNvSpPr/>
      </dsp:nvSpPr>
      <dsp:spPr>
        <a:xfrm>
          <a:off x="0" y="2032"/>
          <a:ext cx="7924800" cy="865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b="1" kern="1200" smtClean="0"/>
            <a:t>√ T</a:t>
          </a:r>
          <a:endParaRPr lang="en-US" sz="3700" kern="1200"/>
        </a:p>
      </dsp:txBody>
      <dsp:txXfrm>
        <a:off x="42265" y="44297"/>
        <a:ext cx="7840270" cy="781270"/>
      </dsp:txXfrm>
    </dsp:sp>
    <dsp:sp modelId="{C8828659-E0C5-4225-AC96-EBCA9FFD7837}">
      <dsp:nvSpPr>
        <dsp:cNvPr id="0" name=""/>
        <dsp:cNvSpPr/>
      </dsp:nvSpPr>
      <dsp:spPr>
        <a:xfrm>
          <a:off x="0" y="867832"/>
          <a:ext cx="7924800" cy="126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smtClean="0"/>
            <a:t>A box used to track whether the check has cleared on the monthly bank statement when reconciling at the end of each month</a:t>
          </a:r>
          <a:endParaRPr lang="en-US" sz="2900" kern="1200"/>
        </a:p>
      </dsp:txBody>
      <dsp:txXfrm>
        <a:off x="0" y="867832"/>
        <a:ext cx="7924800" cy="12637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F49D5-1DAB-4342-B1B7-6FA6E37C5A8A}">
      <dsp:nvSpPr>
        <dsp:cNvPr id="0" name=""/>
        <dsp:cNvSpPr/>
      </dsp:nvSpPr>
      <dsp:spPr>
        <a:xfrm>
          <a:off x="0" y="110527"/>
          <a:ext cx="7924800" cy="7253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b="1" kern="1200" smtClean="0"/>
            <a:t>Balance</a:t>
          </a:r>
          <a:endParaRPr lang="en-US" sz="3100" kern="1200"/>
        </a:p>
      </dsp:txBody>
      <dsp:txXfrm>
        <a:off x="35411" y="145938"/>
        <a:ext cx="7853978" cy="654577"/>
      </dsp:txXfrm>
    </dsp:sp>
    <dsp:sp modelId="{01000C41-2B47-41F8-B0FC-9787FD70E142}">
      <dsp:nvSpPr>
        <dsp:cNvPr id="0" name=""/>
        <dsp:cNvSpPr/>
      </dsp:nvSpPr>
      <dsp:spPr>
        <a:xfrm>
          <a:off x="0" y="835927"/>
          <a:ext cx="7924800" cy="1187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smtClean="0"/>
            <a:t>The running total of the checking account</a:t>
          </a:r>
          <a:endParaRPr lang="en-US" sz="2400" kern="1200"/>
        </a:p>
        <a:p>
          <a:pPr marL="228600" lvl="1" indent="-228600" algn="l" defTabSz="1066800" rtl="0">
            <a:lnSpc>
              <a:spcPct val="90000"/>
            </a:lnSpc>
            <a:spcBef>
              <a:spcPct val="0"/>
            </a:spcBef>
            <a:spcAft>
              <a:spcPct val="20000"/>
            </a:spcAft>
            <a:buChar char="••"/>
          </a:pPr>
          <a:r>
            <a:rPr lang="en-US" sz="2400" kern="1200" smtClean="0"/>
            <a:t>Calculated by adding or subtracting each transaction</a:t>
          </a:r>
          <a:endParaRPr lang="en-US" sz="2400" kern="1200"/>
        </a:p>
        <a:p>
          <a:pPr marL="228600" lvl="1" indent="-228600" algn="l" defTabSz="1066800" rtl="0">
            <a:lnSpc>
              <a:spcPct val="90000"/>
            </a:lnSpc>
            <a:spcBef>
              <a:spcPct val="0"/>
            </a:spcBef>
            <a:spcAft>
              <a:spcPct val="20000"/>
            </a:spcAft>
            <a:buChar char="••"/>
          </a:pPr>
          <a:r>
            <a:rPr lang="en-US" sz="2400" kern="1200" dirty="0" smtClean="0"/>
            <a:t>Keep this updated</a:t>
          </a:r>
          <a:endParaRPr lang="en-US" sz="2400" kern="1200" dirty="0"/>
        </a:p>
      </dsp:txBody>
      <dsp:txXfrm>
        <a:off x="0" y="835927"/>
        <a:ext cx="7924800" cy="1187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38C55-FFD2-44EF-9AC2-754FB38EF158}">
      <dsp:nvSpPr>
        <dsp:cNvPr id="0" name=""/>
        <dsp:cNvSpPr/>
      </dsp:nvSpPr>
      <dsp:spPr>
        <a:xfrm>
          <a:off x="38" y="471641"/>
          <a:ext cx="3703141" cy="14812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b="1" kern="1200" smtClean="0"/>
            <a:t>Reconcile</a:t>
          </a:r>
          <a:endParaRPr lang="en-US" sz="2400" kern="1200"/>
        </a:p>
      </dsp:txBody>
      <dsp:txXfrm>
        <a:off x="38" y="471641"/>
        <a:ext cx="3703141" cy="1481256"/>
      </dsp:txXfrm>
    </dsp:sp>
    <dsp:sp modelId="{2E7B98DC-475D-4E1D-BCE4-E0D3876CA660}">
      <dsp:nvSpPr>
        <dsp:cNvPr id="0" name=""/>
        <dsp:cNvSpPr/>
      </dsp:nvSpPr>
      <dsp:spPr>
        <a:xfrm>
          <a:off x="38" y="1952898"/>
          <a:ext cx="3703141" cy="1614060"/>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smtClean="0"/>
            <a:t>Balance the checkbook register each month to the balance shown on the statement</a:t>
          </a:r>
          <a:endParaRPr lang="en-US" sz="2400" kern="1200"/>
        </a:p>
      </dsp:txBody>
      <dsp:txXfrm>
        <a:off x="38" y="1952898"/>
        <a:ext cx="3703141" cy="1614060"/>
      </dsp:txXfrm>
    </dsp:sp>
    <dsp:sp modelId="{37CC94D5-F469-4163-8AEA-1FFF098738A3}">
      <dsp:nvSpPr>
        <dsp:cNvPr id="0" name=""/>
        <dsp:cNvSpPr/>
      </dsp:nvSpPr>
      <dsp:spPr>
        <a:xfrm>
          <a:off x="4221619" y="471641"/>
          <a:ext cx="3703141" cy="1481256"/>
        </a:xfrm>
        <a:prstGeom prst="rect">
          <a:avLst/>
        </a:prstGeom>
        <a:gradFill rotWithShape="0">
          <a:gsLst>
            <a:gs pos="0">
              <a:schemeClr val="accent3">
                <a:hueOff val="10993999"/>
                <a:satOff val="-7943"/>
                <a:lumOff val="2941"/>
                <a:alphaOff val="0"/>
                <a:satMod val="103000"/>
                <a:lumMod val="102000"/>
                <a:tint val="94000"/>
              </a:schemeClr>
            </a:gs>
            <a:gs pos="50000">
              <a:schemeClr val="accent3">
                <a:hueOff val="10993999"/>
                <a:satOff val="-7943"/>
                <a:lumOff val="2941"/>
                <a:alphaOff val="0"/>
                <a:satMod val="110000"/>
                <a:lumMod val="100000"/>
                <a:shade val="100000"/>
              </a:schemeClr>
            </a:gs>
            <a:gs pos="100000">
              <a:schemeClr val="accent3">
                <a:hueOff val="10993999"/>
                <a:satOff val="-7943"/>
                <a:lumOff val="294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smtClean="0"/>
            <a:t>Do this every month to ensure the correct balance in the checkbook</a:t>
          </a:r>
          <a:endParaRPr lang="en-US" sz="2400" kern="1200"/>
        </a:p>
      </dsp:txBody>
      <dsp:txXfrm>
        <a:off x="4221619" y="471641"/>
        <a:ext cx="3703141" cy="1481256"/>
      </dsp:txXfrm>
    </dsp:sp>
    <dsp:sp modelId="{E201F2BF-8EFA-4BD3-8369-3EFCAA3DD901}">
      <dsp:nvSpPr>
        <dsp:cNvPr id="0" name=""/>
        <dsp:cNvSpPr/>
      </dsp:nvSpPr>
      <dsp:spPr>
        <a:xfrm>
          <a:off x="4221619" y="1952898"/>
          <a:ext cx="3703141" cy="1614060"/>
        </a:xfrm>
        <a:prstGeom prst="rect">
          <a:avLst/>
        </a:prstGeom>
        <a:solidFill>
          <a:schemeClr val="accent3">
            <a:tint val="40000"/>
            <a:alpha val="90000"/>
            <a:hueOff val="11307759"/>
            <a:satOff val="-5428"/>
            <a:lumOff val="500"/>
            <a:alphaOff val="0"/>
          </a:schemeClr>
        </a:solidFill>
        <a:ln w="6350" cap="flat" cmpd="sng" algn="ctr">
          <a:solidFill>
            <a:schemeClr val="accent3">
              <a:tint val="40000"/>
              <a:alpha val="90000"/>
              <a:hueOff val="11307759"/>
              <a:satOff val="-5428"/>
              <a:lumOff val="50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smtClean="0"/>
            <a:t>Knowing the correct balance can help to avoid bouncing checks</a:t>
          </a:r>
          <a:endParaRPr lang="en-US" sz="2400" kern="1200"/>
        </a:p>
      </dsp:txBody>
      <dsp:txXfrm>
        <a:off x="4221619" y="1952898"/>
        <a:ext cx="3703141" cy="1614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651CC-3555-4FC2-9250-8BC7C91B9AE8}">
      <dsp:nvSpPr>
        <dsp:cNvPr id="0" name=""/>
        <dsp:cNvSpPr/>
      </dsp:nvSpPr>
      <dsp:spPr>
        <a:xfrm>
          <a:off x="0" y="38938"/>
          <a:ext cx="8229600" cy="110564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Compare the total with the checkbook register.  If the totals are different, double check the math and make sure all service fees and bank charges are recorded in the check register.</a:t>
          </a:r>
          <a:endParaRPr lang="en-US" sz="2100" kern="1200"/>
        </a:p>
      </dsp:txBody>
      <dsp:txXfrm>
        <a:off x="53973" y="92911"/>
        <a:ext cx="8121654" cy="9977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5ADCD-5FE4-4778-84C6-95170AF427D7}">
      <dsp:nvSpPr>
        <dsp:cNvPr id="0" name=""/>
        <dsp:cNvSpPr/>
      </dsp:nvSpPr>
      <dsp:spPr>
        <a:xfrm>
          <a:off x="2857500" y="0"/>
          <a:ext cx="2209800" cy="2209800"/>
        </a:xfrm>
        <a:prstGeom prst="triangl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1. Only </a:t>
          </a:r>
          <a:r>
            <a:rPr lang="en-US" sz="1200" kern="1200" dirty="0" smtClean="0"/>
            <a:t>write checks when you have enough money in your account. </a:t>
          </a:r>
          <a:endParaRPr lang="en-US" sz="1200" kern="1200" dirty="0"/>
        </a:p>
      </dsp:txBody>
      <dsp:txXfrm>
        <a:off x="3409950" y="1104900"/>
        <a:ext cx="1104900" cy="1104900"/>
      </dsp:txXfrm>
    </dsp:sp>
    <dsp:sp modelId="{7E7D0480-9C2A-48F0-B0E8-79262857E97E}">
      <dsp:nvSpPr>
        <dsp:cNvPr id="0" name=""/>
        <dsp:cNvSpPr/>
      </dsp:nvSpPr>
      <dsp:spPr>
        <a:xfrm>
          <a:off x="1752600" y="2209800"/>
          <a:ext cx="2209800" cy="2209800"/>
        </a:xfrm>
        <a:prstGeom prst="triangle">
          <a:avLst/>
        </a:prstGeom>
        <a:solidFill>
          <a:schemeClr val="accent1">
            <a:shade val="80000"/>
            <a:hueOff val="0"/>
            <a:satOff val="-21795"/>
            <a:lumOff val="1268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2. Write </a:t>
          </a:r>
          <a:r>
            <a:rPr lang="en-US" sz="1200" kern="1200" dirty="0" smtClean="0"/>
            <a:t>checks legibly. </a:t>
          </a:r>
          <a:endParaRPr lang="en-US" sz="1200" kern="1200" dirty="0"/>
        </a:p>
      </dsp:txBody>
      <dsp:txXfrm>
        <a:off x="2305050" y="3314700"/>
        <a:ext cx="1104900" cy="1104900"/>
      </dsp:txXfrm>
    </dsp:sp>
    <dsp:sp modelId="{F60BEA32-68F6-4BDC-9A0B-38F7EC792E8E}">
      <dsp:nvSpPr>
        <dsp:cNvPr id="0" name=""/>
        <dsp:cNvSpPr/>
      </dsp:nvSpPr>
      <dsp:spPr>
        <a:xfrm rot="10800000">
          <a:off x="2857500" y="2209800"/>
          <a:ext cx="2209800" cy="2209800"/>
        </a:xfrm>
        <a:prstGeom prst="triangle">
          <a:avLst/>
        </a:prstGeom>
        <a:solidFill>
          <a:schemeClr val="accent1">
            <a:shade val="80000"/>
            <a:hueOff val="0"/>
            <a:satOff val="-43591"/>
            <a:lumOff val="2536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3. Write </a:t>
          </a:r>
          <a:r>
            <a:rPr lang="en-US" sz="1200" kern="1200" dirty="0" smtClean="0"/>
            <a:t>the check amount as far to the left as possible. </a:t>
          </a:r>
          <a:endParaRPr lang="en-US" sz="1200" kern="1200" dirty="0"/>
        </a:p>
      </dsp:txBody>
      <dsp:txXfrm rot="10800000">
        <a:off x="3409950" y="2209800"/>
        <a:ext cx="1104900" cy="1104900"/>
      </dsp:txXfrm>
    </dsp:sp>
    <dsp:sp modelId="{872AA42F-F38D-43F0-9376-60EF16C7890A}">
      <dsp:nvSpPr>
        <dsp:cNvPr id="0" name=""/>
        <dsp:cNvSpPr/>
      </dsp:nvSpPr>
      <dsp:spPr>
        <a:xfrm>
          <a:off x="3962400" y="2209800"/>
          <a:ext cx="2209800" cy="2209800"/>
        </a:xfrm>
        <a:prstGeom prst="triangle">
          <a:avLst/>
        </a:prstGeom>
        <a:solidFill>
          <a:schemeClr val="accent1">
            <a:shade val="80000"/>
            <a:hueOff val="0"/>
            <a:satOff val="-65386"/>
            <a:lumOff val="3804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4. Always </a:t>
          </a:r>
          <a:r>
            <a:rPr lang="en-US" sz="1200" kern="1200" dirty="0" smtClean="0"/>
            <a:t>use a </a:t>
          </a:r>
          <a:r>
            <a:rPr lang="en-US" sz="1200" b="1" kern="1200" dirty="0" smtClean="0"/>
            <a:t>pen</a:t>
          </a:r>
          <a:r>
            <a:rPr lang="en-US" sz="1200" kern="1200" dirty="0" smtClean="0"/>
            <a:t> to write checks. </a:t>
          </a:r>
          <a:endParaRPr lang="en-US" sz="1200" kern="1200" dirty="0"/>
        </a:p>
      </dsp:txBody>
      <dsp:txXfrm>
        <a:off x="4514850" y="3314700"/>
        <a:ext cx="1104900" cy="1104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40D00-F1D4-4B71-A7B7-22ECABE6AF90}">
      <dsp:nvSpPr>
        <dsp:cNvPr id="0" name=""/>
        <dsp:cNvSpPr/>
      </dsp:nvSpPr>
      <dsp:spPr>
        <a:xfrm rot="5400000">
          <a:off x="1457839" y="1149204"/>
          <a:ext cx="1009251" cy="1148996"/>
        </a:xfrm>
        <a:prstGeom prst="bentUpArrow">
          <a:avLst>
            <a:gd name="adj1" fmla="val 32840"/>
            <a:gd name="adj2" fmla="val 25000"/>
            <a:gd name="adj3" fmla="val 35780"/>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3B42D4-041A-4465-B387-D77188B8E936}">
      <dsp:nvSpPr>
        <dsp:cNvPr id="0" name=""/>
        <dsp:cNvSpPr/>
      </dsp:nvSpPr>
      <dsp:spPr>
        <a:xfrm>
          <a:off x="1190449" y="30429"/>
          <a:ext cx="1698984" cy="1189234"/>
        </a:xfrm>
        <a:prstGeom prst="roundRect">
          <a:avLst>
            <a:gd name="adj" fmla="val 166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5. Don’t </a:t>
          </a:r>
          <a:r>
            <a:rPr lang="en-US" sz="1700" kern="1200" dirty="0" smtClean="0"/>
            <a:t>erase mistakes on a check. </a:t>
          </a:r>
          <a:endParaRPr lang="en-US" sz="1700" kern="1200" dirty="0"/>
        </a:p>
      </dsp:txBody>
      <dsp:txXfrm>
        <a:off x="1248513" y="88493"/>
        <a:ext cx="1582856" cy="1073106"/>
      </dsp:txXfrm>
    </dsp:sp>
    <dsp:sp modelId="{36870FE6-5A35-4907-ADA8-05C6FC30BC10}">
      <dsp:nvSpPr>
        <dsp:cNvPr id="0" name=""/>
        <dsp:cNvSpPr/>
      </dsp:nvSpPr>
      <dsp:spPr>
        <a:xfrm>
          <a:off x="2889433" y="143849"/>
          <a:ext cx="1235679" cy="961191"/>
        </a:xfrm>
        <a:prstGeom prst="rect">
          <a:avLst/>
        </a:prstGeom>
        <a:noFill/>
        <a:ln>
          <a:noFill/>
        </a:ln>
        <a:effectLst/>
      </dsp:spPr>
      <dsp:style>
        <a:lnRef idx="0">
          <a:scrgbClr r="0" g="0" b="0"/>
        </a:lnRef>
        <a:fillRef idx="0">
          <a:scrgbClr r="0" g="0" b="0"/>
        </a:fillRef>
        <a:effectRef idx="0">
          <a:scrgbClr r="0" g="0" b="0"/>
        </a:effectRef>
        <a:fontRef idx="minor"/>
      </dsp:style>
    </dsp:sp>
    <dsp:sp modelId="{4143CD82-4E79-4E12-974A-4B33EC17AB7D}">
      <dsp:nvSpPr>
        <dsp:cNvPr id="0" name=""/>
        <dsp:cNvSpPr/>
      </dsp:nvSpPr>
      <dsp:spPr>
        <a:xfrm rot="5400000">
          <a:off x="2866478" y="2485106"/>
          <a:ext cx="1009251" cy="1148996"/>
        </a:xfrm>
        <a:prstGeom prst="bentUpArrow">
          <a:avLst>
            <a:gd name="adj1" fmla="val 32840"/>
            <a:gd name="adj2" fmla="val 25000"/>
            <a:gd name="adj3" fmla="val 35780"/>
          </a:avLst>
        </a:prstGeom>
        <a:solidFill>
          <a:schemeClr val="accent5">
            <a:tint val="50000"/>
            <a:hueOff val="-6368236"/>
            <a:satOff val="3326"/>
            <a:lumOff val="76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F5081E-935D-4E91-829E-82128101728C}">
      <dsp:nvSpPr>
        <dsp:cNvPr id="0" name=""/>
        <dsp:cNvSpPr/>
      </dsp:nvSpPr>
      <dsp:spPr>
        <a:xfrm>
          <a:off x="2599088" y="1366331"/>
          <a:ext cx="1698984" cy="1189234"/>
        </a:xfrm>
        <a:prstGeom prst="roundRect">
          <a:avLst>
            <a:gd name="adj" fmla="val 16670"/>
          </a:avLst>
        </a:prstGeom>
        <a:solidFill>
          <a:schemeClr val="accent5">
            <a:hueOff val="-4077871"/>
            <a:satOff val="28025"/>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6. Don’t </a:t>
          </a:r>
          <a:r>
            <a:rPr lang="en-US" sz="1700" kern="1200" dirty="0" smtClean="0"/>
            <a:t>sign blank checks. </a:t>
          </a:r>
          <a:endParaRPr lang="en-US" sz="1700" kern="1200" dirty="0"/>
        </a:p>
      </dsp:txBody>
      <dsp:txXfrm>
        <a:off x="2657152" y="1424395"/>
        <a:ext cx="1582856" cy="1073106"/>
      </dsp:txXfrm>
    </dsp:sp>
    <dsp:sp modelId="{530736CC-6DA5-4E50-B247-9336243B0588}">
      <dsp:nvSpPr>
        <dsp:cNvPr id="0" name=""/>
        <dsp:cNvSpPr/>
      </dsp:nvSpPr>
      <dsp:spPr>
        <a:xfrm>
          <a:off x="4298072" y="1479752"/>
          <a:ext cx="1235679" cy="961191"/>
        </a:xfrm>
        <a:prstGeom prst="rect">
          <a:avLst/>
        </a:prstGeom>
        <a:noFill/>
        <a:ln>
          <a:noFill/>
        </a:ln>
        <a:effectLst/>
      </dsp:spPr>
      <dsp:style>
        <a:lnRef idx="0">
          <a:scrgbClr r="0" g="0" b="0"/>
        </a:lnRef>
        <a:fillRef idx="0">
          <a:scrgbClr r="0" g="0" b="0"/>
        </a:fillRef>
        <a:effectRef idx="0">
          <a:scrgbClr r="0" g="0" b="0"/>
        </a:effectRef>
        <a:fontRef idx="minor"/>
      </dsp:style>
    </dsp:sp>
    <dsp:sp modelId="{BE6F2147-5071-4C72-B032-4AAA0A0D4BF8}">
      <dsp:nvSpPr>
        <dsp:cNvPr id="0" name=""/>
        <dsp:cNvSpPr/>
      </dsp:nvSpPr>
      <dsp:spPr>
        <a:xfrm rot="5400000">
          <a:off x="4275117" y="3821009"/>
          <a:ext cx="1009251" cy="1148996"/>
        </a:xfrm>
        <a:prstGeom prst="bentUpArrow">
          <a:avLst>
            <a:gd name="adj1" fmla="val 32840"/>
            <a:gd name="adj2" fmla="val 25000"/>
            <a:gd name="adj3" fmla="val 35780"/>
          </a:avLst>
        </a:prstGeom>
        <a:solidFill>
          <a:schemeClr val="accent5">
            <a:tint val="50000"/>
            <a:hueOff val="-12736472"/>
            <a:satOff val="6651"/>
            <a:lumOff val="153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9DCCA4-62BE-415E-B68F-6FBA108ED719}">
      <dsp:nvSpPr>
        <dsp:cNvPr id="0" name=""/>
        <dsp:cNvSpPr/>
      </dsp:nvSpPr>
      <dsp:spPr>
        <a:xfrm>
          <a:off x="4007727" y="2702234"/>
          <a:ext cx="1698984" cy="1189234"/>
        </a:xfrm>
        <a:prstGeom prst="roundRect">
          <a:avLst>
            <a:gd name="adj" fmla="val 16670"/>
          </a:avLst>
        </a:prstGeom>
        <a:solidFill>
          <a:schemeClr val="accent5">
            <a:hueOff val="-8155742"/>
            <a:satOff val="56051"/>
            <a:lumOff val="-54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7. Use </a:t>
          </a:r>
          <a:r>
            <a:rPr lang="en-US" sz="1700" kern="1200" dirty="0" smtClean="0"/>
            <a:t>restrictive endorsements. </a:t>
          </a:r>
          <a:endParaRPr lang="en-US" sz="1700" kern="1200" dirty="0"/>
        </a:p>
      </dsp:txBody>
      <dsp:txXfrm>
        <a:off x="4065791" y="2760298"/>
        <a:ext cx="1582856" cy="1073106"/>
      </dsp:txXfrm>
    </dsp:sp>
    <dsp:sp modelId="{BA38E20E-CFE9-4DDA-82F0-AC871A16EF3C}">
      <dsp:nvSpPr>
        <dsp:cNvPr id="0" name=""/>
        <dsp:cNvSpPr/>
      </dsp:nvSpPr>
      <dsp:spPr>
        <a:xfrm>
          <a:off x="5706711" y="2815654"/>
          <a:ext cx="1235679" cy="961191"/>
        </a:xfrm>
        <a:prstGeom prst="rect">
          <a:avLst/>
        </a:prstGeom>
        <a:noFill/>
        <a:ln>
          <a:noFill/>
        </a:ln>
        <a:effectLst/>
      </dsp:spPr>
      <dsp:style>
        <a:lnRef idx="0">
          <a:scrgbClr r="0" g="0" b="0"/>
        </a:lnRef>
        <a:fillRef idx="0">
          <a:scrgbClr r="0" g="0" b="0"/>
        </a:fillRef>
        <a:effectRef idx="0">
          <a:scrgbClr r="0" g="0" b="0"/>
        </a:effectRef>
        <a:fontRef idx="minor"/>
      </dsp:style>
    </dsp:sp>
    <dsp:sp modelId="{4F542A6A-4B85-4139-92E4-CFE4769EBEA6}">
      <dsp:nvSpPr>
        <dsp:cNvPr id="0" name=""/>
        <dsp:cNvSpPr/>
      </dsp:nvSpPr>
      <dsp:spPr>
        <a:xfrm>
          <a:off x="5416366" y="4038136"/>
          <a:ext cx="1698984" cy="1189234"/>
        </a:xfrm>
        <a:prstGeom prst="roundRect">
          <a:avLst>
            <a:gd name="adj" fmla="val 16670"/>
          </a:avLst>
        </a:prstGeom>
        <a:solidFill>
          <a:schemeClr val="accent5">
            <a:hueOff val="-12233612"/>
            <a:satOff val="84076"/>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8. Print </a:t>
          </a:r>
          <a:r>
            <a:rPr lang="en-US" sz="1700" kern="1200" dirty="0" smtClean="0"/>
            <a:t>the right date on a check. </a:t>
          </a:r>
          <a:endParaRPr lang="en-US" sz="1700" kern="1200" dirty="0"/>
        </a:p>
      </dsp:txBody>
      <dsp:txXfrm>
        <a:off x="5474430" y="4096200"/>
        <a:ext cx="1582856" cy="10731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A41E7-88DB-4547-B50A-BFF2F30CE689}">
      <dsp:nvSpPr>
        <dsp:cNvPr id="0" name=""/>
        <dsp:cNvSpPr/>
      </dsp:nvSpPr>
      <dsp:spPr>
        <a:xfrm>
          <a:off x="967" y="229083"/>
          <a:ext cx="3521273" cy="176063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dirty="0" smtClean="0"/>
            <a:t>9. Always </a:t>
          </a:r>
          <a:r>
            <a:rPr lang="en-US" sz="3000" kern="1200" dirty="0" smtClean="0"/>
            <a:t>keep checks in a safe place. </a:t>
          </a:r>
          <a:endParaRPr lang="en-US" sz="3000" kern="1200" dirty="0"/>
        </a:p>
      </dsp:txBody>
      <dsp:txXfrm>
        <a:off x="52534" y="280650"/>
        <a:ext cx="3418139" cy="1657502"/>
      </dsp:txXfrm>
    </dsp:sp>
    <dsp:sp modelId="{001675C0-1E39-4FC8-8080-EDEAB436AB27}">
      <dsp:nvSpPr>
        <dsp:cNvPr id="0" name=""/>
        <dsp:cNvSpPr/>
      </dsp:nvSpPr>
      <dsp:spPr>
        <a:xfrm>
          <a:off x="353094" y="1989720"/>
          <a:ext cx="352127" cy="1320477"/>
        </a:xfrm>
        <a:custGeom>
          <a:avLst/>
          <a:gdLst/>
          <a:ahLst/>
          <a:cxnLst/>
          <a:rect l="0" t="0" r="0" b="0"/>
          <a:pathLst>
            <a:path>
              <a:moveTo>
                <a:pt x="0" y="0"/>
              </a:moveTo>
              <a:lnTo>
                <a:pt x="0" y="1320477"/>
              </a:lnTo>
              <a:lnTo>
                <a:pt x="352127" y="1320477"/>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F2F27CF-08BC-4FF9-B02B-1E0B35E021E5}">
      <dsp:nvSpPr>
        <dsp:cNvPr id="0" name=""/>
        <dsp:cNvSpPr/>
      </dsp:nvSpPr>
      <dsp:spPr>
        <a:xfrm>
          <a:off x="705222" y="2429879"/>
          <a:ext cx="2817018" cy="1760636"/>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n-US" sz="2600" kern="1200" dirty="0" smtClean="0"/>
            <a:t>10. Destroy </a:t>
          </a:r>
          <a:r>
            <a:rPr lang="en-US" sz="2600" kern="1200" dirty="0" smtClean="0"/>
            <a:t>voided or unused checks and deposit slips. </a:t>
          </a:r>
          <a:endParaRPr lang="en-US" sz="2600" kern="1200" dirty="0"/>
        </a:p>
      </dsp:txBody>
      <dsp:txXfrm>
        <a:off x="756789" y="2481446"/>
        <a:ext cx="2713884" cy="1657502"/>
      </dsp:txXfrm>
    </dsp:sp>
    <dsp:sp modelId="{06CCF0E3-CDAA-4A4B-B746-7B985E0B2D2A}">
      <dsp:nvSpPr>
        <dsp:cNvPr id="0" name=""/>
        <dsp:cNvSpPr/>
      </dsp:nvSpPr>
      <dsp:spPr>
        <a:xfrm>
          <a:off x="4402559" y="229083"/>
          <a:ext cx="3521273" cy="1760636"/>
        </a:xfrm>
        <a:prstGeom prst="roundRect">
          <a:avLst>
            <a:gd name="adj" fmla="val 10000"/>
          </a:avLst>
        </a:prstGeom>
        <a:gradFill rotWithShape="0">
          <a:gsLst>
            <a:gs pos="0">
              <a:schemeClr val="accent3">
                <a:hueOff val="10993999"/>
                <a:satOff val="-7943"/>
                <a:lumOff val="2941"/>
                <a:alphaOff val="0"/>
                <a:satMod val="103000"/>
                <a:lumMod val="102000"/>
                <a:tint val="94000"/>
              </a:schemeClr>
            </a:gs>
            <a:gs pos="50000">
              <a:schemeClr val="accent3">
                <a:hueOff val="10993999"/>
                <a:satOff val="-7943"/>
                <a:lumOff val="2941"/>
                <a:alphaOff val="0"/>
                <a:satMod val="110000"/>
                <a:lumMod val="100000"/>
                <a:shade val="100000"/>
              </a:schemeClr>
            </a:gs>
            <a:gs pos="100000">
              <a:schemeClr val="accent3">
                <a:hueOff val="10993999"/>
                <a:satOff val="-7943"/>
                <a:lumOff val="294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dirty="0" smtClean="0"/>
            <a:t>11. Record </a:t>
          </a:r>
          <a:r>
            <a:rPr lang="en-US" sz="3000" kern="1200" dirty="0" smtClean="0"/>
            <a:t>every transaction in the checkbook register. </a:t>
          </a:r>
          <a:endParaRPr lang="en-US" sz="3000" kern="1200" dirty="0"/>
        </a:p>
      </dsp:txBody>
      <dsp:txXfrm>
        <a:off x="4454126" y="280650"/>
        <a:ext cx="3418139" cy="1657502"/>
      </dsp:txXfrm>
    </dsp:sp>
    <dsp:sp modelId="{D896659C-99F5-4877-AD04-E917667ED791}">
      <dsp:nvSpPr>
        <dsp:cNvPr id="0" name=""/>
        <dsp:cNvSpPr/>
      </dsp:nvSpPr>
      <dsp:spPr>
        <a:xfrm>
          <a:off x="4754686" y="1989720"/>
          <a:ext cx="352127" cy="1320477"/>
        </a:xfrm>
        <a:custGeom>
          <a:avLst/>
          <a:gdLst/>
          <a:ahLst/>
          <a:cxnLst/>
          <a:rect l="0" t="0" r="0" b="0"/>
          <a:pathLst>
            <a:path>
              <a:moveTo>
                <a:pt x="0" y="0"/>
              </a:moveTo>
              <a:lnTo>
                <a:pt x="0" y="1320477"/>
              </a:lnTo>
              <a:lnTo>
                <a:pt x="352127" y="1320477"/>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55C9F0F-99C5-4CBF-ADC2-DA81A84DB646}">
      <dsp:nvSpPr>
        <dsp:cNvPr id="0" name=""/>
        <dsp:cNvSpPr/>
      </dsp:nvSpPr>
      <dsp:spPr>
        <a:xfrm>
          <a:off x="5106813" y="2429879"/>
          <a:ext cx="2817018" cy="1760636"/>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0993999"/>
              <a:satOff val="-7943"/>
              <a:lumOff val="2941"/>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n-US" sz="2600" kern="1200" dirty="0" smtClean="0"/>
            <a:t>12. Keep </a:t>
          </a:r>
          <a:r>
            <a:rPr lang="en-US" sz="2600" kern="1200" dirty="0" smtClean="0"/>
            <a:t>a running balance in the checkbook register. </a:t>
          </a:r>
          <a:endParaRPr lang="en-US" sz="2600" kern="1200" dirty="0"/>
        </a:p>
      </dsp:txBody>
      <dsp:txXfrm>
        <a:off x="5158380" y="2481446"/>
        <a:ext cx="2713884" cy="1657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927100"/>
            <a:ext cx="8991600" cy="4495800"/>
            <a:chOff x="0" y="584"/>
            <a:chExt cx="5664" cy="2832"/>
          </a:xfrm>
        </p:grpSpPr>
        <p:sp>
          <p:nvSpPr>
            <p:cNvPr id="60419"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60420"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60421"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4417 w 1000"/>
                <a:gd name="T3" fmla="*/ 0 h 1000"/>
                <a:gd name="T4" fmla="*/ 4917 w 1000"/>
                <a:gd name="T5" fmla="*/ 500 h 1000"/>
                <a:gd name="T6" fmla="*/ 4417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4917" h="1000">
                  <a:moveTo>
                    <a:pt x="0" y="0"/>
                  </a:moveTo>
                  <a:lnTo>
                    <a:pt x="4417" y="0"/>
                  </a:lnTo>
                  <a:cubicBezTo>
                    <a:pt x="4693" y="0"/>
                    <a:pt x="4917" y="223"/>
                    <a:pt x="4917" y="500"/>
                  </a:cubicBezTo>
                  <a:cubicBezTo>
                    <a:pt x="4917" y="776"/>
                    <a:pt x="4693" y="1000"/>
                    <a:pt x="4417" y="1000"/>
                  </a:cubicBezTo>
                  <a:lnTo>
                    <a:pt x="0" y="100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60422"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0423" name="Rectangle 7"/>
          <p:cNvSpPr>
            <a:spLocks noGrp="1" noChangeArrowheads="1"/>
          </p:cNvSpPr>
          <p:nvPr>
            <p:ph type="ctrTitle"/>
          </p:nvPr>
        </p:nvSpPr>
        <p:spPr>
          <a:xfrm>
            <a:off x="228600" y="1427163"/>
            <a:ext cx="8077200" cy="1609725"/>
          </a:xfrm>
        </p:spPr>
        <p:txBody>
          <a:bodyPr/>
          <a:lstStyle>
            <a:lvl1pPr>
              <a:defRPr sz="4600"/>
            </a:lvl1pPr>
          </a:lstStyle>
          <a:p>
            <a:pPr lvl="0"/>
            <a:r>
              <a:rPr lang="en-US" altLang="en-US" noProof="0" smtClean="0"/>
              <a:t>Click to edit Master title style</a:t>
            </a:r>
          </a:p>
        </p:txBody>
      </p:sp>
      <p:sp>
        <p:nvSpPr>
          <p:cNvPr id="60424" name="Rectangle 8"/>
          <p:cNvSpPr>
            <a:spLocks noGrp="1" noChangeArrowheads="1"/>
          </p:cNvSpPr>
          <p:nvPr>
            <p:ph type="subTitle" idx="1"/>
          </p:nvPr>
        </p:nvSpPr>
        <p:spPr>
          <a:xfrm>
            <a:off x="1066800" y="3441700"/>
            <a:ext cx="6629400" cy="1676400"/>
          </a:xfrm>
        </p:spPr>
        <p:txBody>
          <a:bodyPr/>
          <a:lstStyle>
            <a:lvl1pPr marL="0" indent="0">
              <a:buFont typeface="Wingdings" panose="05000000000000000000" pitchFamily="2" charset="2"/>
              <a:buNone/>
              <a:defRPr/>
            </a:lvl1pPr>
          </a:lstStyle>
          <a:p>
            <a:pPr lvl="0"/>
            <a:r>
              <a:rPr lang="en-US" altLang="en-US" noProof="0" smtClean="0"/>
              <a:t>Click to edit Master subtitle style</a:t>
            </a:r>
          </a:p>
        </p:txBody>
      </p:sp>
      <p:sp>
        <p:nvSpPr>
          <p:cNvPr id="60425" name="Rectangle 9"/>
          <p:cNvSpPr>
            <a:spLocks noGrp="1" noChangeArrowheads="1"/>
          </p:cNvSpPr>
          <p:nvPr>
            <p:ph type="dt" sz="half" idx="2"/>
          </p:nvPr>
        </p:nvSpPr>
        <p:spPr>
          <a:xfrm>
            <a:off x="457200" y="6248400"/>
            <a:ext cx="2133600" cy="471488"/>
          </a:xfrm>
        </p:spPr>
        <p:txBody>
          <a:bodyPr/>
          <a:lstStyle>
            <a:lvl1pPr>
              <a:defRPr/>
            </a:lvl1pPr>
          </a:lstStyle>
          <a:p>
            <a:endParaRPr lang="en-US" altLang="en-US"/>
          </a:p>
        </p:txBody>
      </p:sp>
      <p:sp>
        <p:nvSpPr>
          <p:cNvPr id="60426" name="Rectangle 10"/>
          <p:cNvSpPr>
            <a:spLocks noGrp="1" noChangeArrowheads="1"/>
          </p:cNvSpPr>
          <p:nvPr>
            <p:ph type="ftr" sz="quarter" idx="3"/>
          </p:nvPr>
        </p:nvSpPr>
        <p:spPr>
          <a:xfrm>
            <a:off x="3124200" y="6253163"/>
            <a:ext cx="2895600" cy="457200"/>
          </a:xfrm>
        </p:spPr>
        <p:txBody>
          <a:bodyPr/>
          <a:lstStyle>
            <a:lvl1pPr>
              <a:defRPr/>
            </a:lvl1pPr>
          </a:lstStyle>
          <a:p>
            <a:endParaRPr lang="en-US" altLang="en-US"/>
          </a:p>
        </p:txBody>
      </p:sp>
      <p:sp>
        <p:nvSpPr>
          <p:cNvPr id="60427" name="Rectangle 11"/>
          <p:cNvSpPr>
            <a:spLocks noGrp="1" noChangeArrowheads="1"/>
          </p:cNvSpPr>
          <p:nvPr>
            <p:ph type="sldNum" sz="quarter" idx="4"/>
          </p:nvPr>
        </p:nvSpPr>
        <p:spPr>
          <a:xfrm>
            <a:off x="6553200" y="6248400"/>
            <a:ext cx="2133600" cy="471488"/>
          </a:xfrm>
        </p:spPr>
        <p:txBody>
          <a:bodyPr/>
          <a:lstStyle>
            <a:lvl1pPr>
              <a:defRPr/>
            </a:lvl1pPr>
          </a:lstStyle>
          <a:p>
            <a:fld id="{E7C41FF1-4481-4B7A-A011-BFB7ECC132B5}"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D514C11-93F8-4559-8010-534A6231394E}" type="slidenum">
              <a:rPr lang="en-US" altLang="en-US"/>
              <a:pPr/>
              <a:t>‹#›</a:t>
            </a:fld>
            <a:endParaRPr lang="en-US" altLang="en-US"/>
          </a:p>
        </p:txBody>
      </p:sp>
    </p:spTree>
    <p:extLst>
      <p:ext uri="{BB962C8B-B14F-4D97-AF65-F5344CB8AC3E}">
        <p14:creationId xmlns:p14="http://schemas.microsoft.com/office/powerpoint/2010/main" val="153521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966AF0-44AE-4B02-B394-C10E69B5A84C}" type="slidenum">
              <a:rPr lang="en-US" altLang="en-US"/>
              <a:pPr/>
              <a:t>‹#›</a:t>
            </a:fld>
            <a:endParaRPr lang="en-US" altLang="en-US"/>
          </a:p>
        </p:txBody>
      </p:sp>
    </p:spTree>
    <p:extLst>
      <p:ext uri="{BB962C8B-B14F-4D97-AF65-F5344CB8AC3E}">
        <p14:creationId xmlns:p14="http://schemas.microsoft.com/office/powerpoint/2010/main" val="163017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79248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3886200"/>
            <a:ext cx="79248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EB58CE5-C01B-4997-B904-C447B700CE1F}" type="slidenum">
              <a:rPr lang="en-US" altLang="en-US"/>
              <a:pPr/>
              <a:t>‹#›</a:t>
            </a:fld>
            <a:endParaRPr lang="en-US" altLang="en-US"/>
          </a:p>
        </p:txBody>
      </p:sp>
    </p:spTree>
    <p:extLst>
      <p:ext uri="{BB962C8B-B14F-4D97-AF65-F5344CB8AC3E}">
        <p14:creationId xmlns:p14="http://schemas.microsoft.com/office/powerpoint/2010/main" val="161280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112E99-75D5-4E61-8A0E-BB25DD3C8129}" type="slidenum">
              <a:rPr lang="en-US" altLang="en-US"/>
              <a:pPr/>
              <a:t>‹#›</a:t>
            </a:fld>
            <a:endParaRPr lang="en-US" altLang="en-US"/>
          </a:p>
        </p:txBody>
      </p:sp>
    </p:spTree>
    <p:extLst>
      <p:ext uri="{BB962C8B-B14F-4D97-AF65-F5344CB8AC3E}">
        <p14:creationId xmlns:p14="http://schemas.microsoft.com/office/powerpoint/2010/main" val="192933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DF3780B-2106-48DA-B892-58BEBC854C8D}" type="slidenum">
              <a:rPr lang="en-US" altLang="en-US"/>
              <a:pPr/>
              <a:t>‹#›</a:t>
            </a:fld>
            <a:endParaRPr lang="en-US" altLang="en-US"/>
          </a:p>
        </p:txBody>
      </p:sp>
    </p:spTree>
    <p:extLst>
      <p:ext uri="{BB962C8B-B14F-4D97-AF65-F5344CB8AC3E}">
        <p14:creationId xmlns:p14="http://schemas.microsoft.com/office/powerpoint/2010/main" val="12144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9752257-F620-4E7F-A944-6B4349699D97}" type="slidenum">
              <a:rPr lang="en-US" altLang="en-US"/>
              <a:pPr/>
              <a:t>‹#›</a:t>
            </a:fld>
            <a:endParaRPr lang="en-US" altLang="en-US"/>
          </a:p>
        </p:txBody>
      </p:sp>
    </p:spTree>
    <p:extLst>
      <p:ext uri="{BB962C8B-B14F-4D97-AF65-F5344CB8AC3E}">
        <p14:creationId xmlns:p14="http://schemas.microsoft.com/office/powerpoint/2010/main" val="290633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E01E9B5-C567-414E-A53E-E80A13D38C17}" type="slidenum">
              <a:rPr lang="en-US" altLang="en-US"/>
              <a:pPr/>
              <a:t>‹#›</a:t>
            </a:fld>
            <a:endParaRPr lang="en-US" altLang="en-US"/>
          </a:p>
        </p:txBody>
      </p:sp>
    </p:spTree>
    <p:extLst>
      <p:ext uri="{BB962C8B-B14F-4D97-AF65-F5344CB8AC3E}">
        <p14:creationId xmlns:p14="http://schemas.microsoft.com/office/powerpoint/2010/main" val="182759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6BA6EA9-522E-4052-A848-D6FD37AAC53A}" type="slidenum">
              <a:rPr lang="en-US" altLang="en-US"/>
              <a:pPr/>
              <a:t>‹#›</a:t>
            </a:fld>
            <a:endParaRPr lang="en-US" altLang="en-US"/>
          </a:p>
        </p:txBody>
      </p:sp>
    </p:spTree>
    <p:extLst>
      <p:ext uri="{BB962C8B-B14F-4D97-AF65-F5344CB8AC3E}">
        <p14:creationId xmlns:p14="http://schemas.microsoft.com/office/powerpoint/2010/main" val="74126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81B742B-C1BE-4434-B96A-3CA6A693BDA7}" type="slidenum">
              <a:rPr lang="en-US" altLang="en-US"/>
              <a:pPr/>
              <a:t>‹#›</a:t>
            </a:fld>
            <a:endParaRPr lang="en-US" altLang="en-US"/>
          </a:p>
        </p:txBody>
      </p:sp>
    </p:spTree>
    <p:extLst>
      <p:ext uri="{BB962C8B-B14F-4D97-AF65-F5344CB8AC3E}">
        <p14:creationId xmlns:p14="http://schemas.microsoft.com/office/powerpoint/2010/main" val="282620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E18564F-5ADD-434F-9A66-3036B2AB552C}" type="slidenum">
              <a:rPr lang="en-US" altLang="en-US"/>
              <a:pPr/>
              <a:t>‹#›</a:t>
            </a:fld>
            <a:endParaRPr lang="en-US" altLang="en-US"/>
          </a:p>
        </p:txBody>
      </p:sp>
    </p:spTree>
    <p:extLst>
      <p:ext uri="{BB962C8B-B14F-4D97-AF65-F5344CB8AC3E}">
        <p14:creationId xmlns:p14="http://schemas.microsoft.com/office/powerpoint/2010/main" val="97717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332C7C-C057-46B9-9B4D-1D1827EA6AEA}" type="slidenum">
              <a:rPr lang="en-US" altLang="en-US"/>
              <a:pPr/>
              <a:t>‹#›</a:t>
            </a:fld>
            <a:endParaRPr lang="en-US" altLang="en-US"/>
          </a:p>
        </p:txBody>
      </p:sp>
    </p:spTree>
    <p:extLst>
      <p:ext uri="{BB962C8B-B14F-4D97-AF65-F5344CB8AC3E}">
        <p14:creationId xmlns:p14="http://schemas.microsoft.com/office/powerpoint/2010/main" val="312648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152400"/>
            <a:ext cx="8686800" cy="6096000"/>
            <a:chOff x="0" y="96"/>
            <a:chExt cx="5472" cy="3840"/>
          </a:xfrm>
        </p:grpSpPr>
        <p:sp>
          <p:nvSpPr>
            <p:cNvPr id="5939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5939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6500 w 1000"/>
                <a:gd name="T3" fmla="*/ 0 h 1000"/>
                <a:gd name="T4" fmla="*/ 7000 w 1000"/>
                <a:gd name="T5" fmla="*/ 500 h 1000"/>
                <a:gd name="T6" fmla="*/ 6500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7000" h="1000">
                  <a:moveTo>
                    <a:pt x="0" y="0"/>
                  </a:moveTo>
                  <a:lnTo>
                    <a:pt x="6500" y="0"/>
                  </a:lnTo>
                  <a:cubicBezTo>
                    <a:pt x="6776" y="0"/>
                    <a:pt x="7000" y="223"/>
                    <a:pt x="7000" y="500"/>
                  </a:cubicBezTo>
                  <a:cubicBezTo>
                    <a:pt x="7000" y="776"/>
                    <a:pt x="6776" y="1000"/>
                    <a:pt x="6500" y="1000"/>
                  </a:cubicBezTo>
                  <a:lnTo>
                    <a:pt x="0" y="100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59397"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398"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9399"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400"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940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ltLang="en-US"/>
          </a:p>
        </p:txBody>
      </p:sp>
      <p:sp>
        <p:nvSpPr>
          <p:cNvPr id="59402"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CC7DF1C4-FC6E-476E-88CE-06C9789B341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iming>
    <p:tnLst>
      <p:par>
        <p:cTn id="1" dur="indefinite" restart="never" nodeType="tmRoot"/>
      </p:par>
    </p:tnLst>
  </p:timing>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anose="05000000000000000000" pitchFamily="2" charset="2"/>
        <a:buChar char="l"/>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SzPct val="60000"/>
        <a:buFont typeface="Wingdings" panose="05000000000000000000" pitchFamily="2" charset="2"/>
        <a:buChar char="l"/>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SzPct val="40000"/>
        <a:buFont typeface="Wingdings" panose="05000000000000000000" pitchFamily="2" charset="2"/>
        <a:buChar char="l"/>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Check Writing</a:t>
            </a:r>
          </a:p>
        </p:txBody>
      </p:sp>
      <p:sp>
        <p:nvSpPr>
          <p:cNvPr id="2051" name="Rectangle 3"/>
          <p:cNvSpPr>
            <a:spLocks noGrp="1" noChangeArrowheads="1"/>
          </p:cNvSpPr>
          <p:nvPr>
            <p:ph type="subTitle" idx="1"/>
          </p:nvPr>
        </p:nvSpPr>
        <p:spPr/>
        <p:txBody>
          <a:bodyPr/>
          <a:lstStyle/>
          <a:p>
            <a:r>
              <a:rPr lang="en-US" altLang="en-US"/>
              <a:t>All About Checks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t>Check Writing</a:t>
            </a:r>
          </a:p>
        </p:txBody>
      </p:sp>
      <p:sp>
        <p:nvSpPr>
          <p:cNvPr id="75779" name="Rectangle 3"/>
          <p:cNvSpPr>
            <a:spLocks noGrp="1" noChangeArrowheads="1"/>
          </p:cNvSpPr>
          <p:nvPr>
            <p:ph type="body" sz="half" idx="1"/>
          </p:nvPr>
        </p:nvSpPr>
        <p:spPr/>
        <p:txBody>
          <a:bodyPr/>
          <a:lstStyle/>
          <a:p>
            <a:r>
              <a:rPr lang="en-US" altLang="en-US" sz="2800"/>
              <a:t>ACCOUNT NUMBER:  The number used to identify your unique account within the bank.</a:t>
            </a:r>
          </a:p>
        </p:txBody>
      </p:sp>
      <p:pic>
        <p:nvPicPr>
          <p:cNvPr id="75780"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5781" name="Oval 5"/>
          <p:cNvSpPr>
            <a:spLocks noChangeArrowheads="1"/>
          </p:cNvSpPr>
          <p:nvPr/>
        </p:nvSpPr>
        <p:spPr bwMode="auto">
          <a:xfrm>
            <a:off x="2133600" y="5715000"/>
            <a:ext cx="1447800" cy="3810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a:t>Check Writing</a:t>
            </a:r>
          </a:p>
        </p:txBody>
      </p:sp>
      <p:sp>
        <p:nvSpPr>
          <p:cNvPr id="76803" name="Rectangle 3"/>
          <p:cNvSpPr>
            <a:spLocks noGrp="1" noChangeArrowheads="1"/>
          </p:cNvSpPr>
          <p:nvPr>
            <p:ph type="body" sz="half" idx="1"/>
          </p:nvPr>
        </p:nvSpPr>
        <p:spPr/>
        <p:txBody>
          <a:bodyPr/>
          <a:lstStyle/>
          <a:p>
            <a:r>
              <a:rPr lang="en-US" altLang="en-US" sz="2800"/>
              <a:t>CHECK NUMBER:  The number used to identify a specific check within the sequence of the register.  It usually includes 3 or 4 digits.  </a:t>
            </a:r>
          </a:p>
        </p:txBody>
      </p:sp>
      <p:pic>
        <p:nvPicPr>
          <p:cNvPr id="76804"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6805" name="Oval 5"/>
          <p:cNvSpPr>
            <a:spLocks noChangeArrowheads="1"/>
          </p:cNvSpPr>
          <p:nvPr/>
        </p:nvSpPr>
        <p:spPr bwMode="auto">
          <a:xfrm>
            <a:off x="3429000" y="5715000"/>
            <a:ext cx="609600" cy="3810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6" name="Oval 6"/>
          <p:cNvSpPr>
            <a:spLocks noChangeArrowheads="1"/>
          </p:cNvSpPr>
          <p:nvPr/>
        </p:nvSpPr>
        <p:spPr bwMode="auto">
          <a:xfrm>
            <a:off x="6553200" y="3124200"/>
            <a:ext cx="685800" cy="3810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a:t>Check Writing</a:t>
            </a:r>
          </a:p>
        </p:txBody>
      </p:sp>
      <p:sp>
        <p:nvSpPr>
          <p:cNvPr id="77827" name="Rectangle 3"/>
          <p:cNvSpPr>
            <a:spLocks noGrp="1" noChangeArrowheads="1"/>
          </p:cNvSpPr>
          <p:nvPr>
            <p:ph type="body" sz="half" idx="1"/>
          </p:nvPr>
        </p:nvSpPr>
        <p:spPr/>
        <p:txBody>
          <a:bodyPr/>
          <a:lstStyle/>
          <a:p>
            <a:r>
              <a:rPr lang="en-US" altLang="en-US" sz="2800"/>
              <a:t>TRANSIT NUMBER:  Used to list checks for deposit.</a:t>
            </a:r>
          </a:p>
        </p:txBody>
      </p:sp>
      <p:pic>
        <p:nvPicPr>
          <p:cNvPr id="77828"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7829" name="Oval 5"/>
          <p:cNvSpPr>
            <a:spLocks noChangeArrowheads="1"/>
          </p:cNvSpPr>
          <p:nvPr/>
        </p:nvSpPr>
        <p:spPr bwMode="auto">
          <a:xfrm>
            <a:off x="6553200" y="3352800"/>
            <a:ext cx="838200" cy="3048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r>
              <a:rPr lang="en-US" altLang="en-US"/>
              <a:t>Check Writing</a:t>
            </a:r>
          </a:p>
        </p:txBody>
      </p:sp>
      <p:sp>
        <p:nvSpPr>
          <p:cNvPr id="78851" name="Rectangle 3"/>
          <p:cNvSpPr>
            <a:spLocks noGrp="1" noChangeArrowheads="1"/>
          </p:cNvSpPr>
          <p:nvPr>
            <p:ph type="subTitle" idx="1"/>
          </p:nvPr>
        </p:nvSpPr>
        <p:spPr/>
        <p:txBody>
          <a:bodyPr/>
          <a:lstStyle/>
          <a:p>
            <a:r>
              <a:rPr lang="en-US" altLang="en-US"/>
              <a:t>How to Write Checks:  You should fill out the following 6 items.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Check Writing</a:t>
            </a:r>
          </a:p>
        </p:txBody>
      </p:sp>
      <p:sp>
        <p:nvSpPr>
          <p:cNvPr id="79875" name="Rectangle 3"/>
          <p:cNvSpPr>
            <a:spLocks noGrp="1" noChangeArrowheads="1"/>
          </p:cNvSpPr>
          <p:nvPr>
            <p:ph type="body" sz="half" idx="1"/>
          </p:nvPr>
        </p:nvSpPr>
        <p:spPr/>
        <p:txBody>
          <a:bodyPr/>
          <a:lstStyle/>
          <a:p>
            <a:r>
              <a:rPr lang="en-US" altLang="en-US" sz="2800"/>
              <a:t>DATE:  Include the month, day and year you are writing the check.</a:t>
            </a:r>
          </a:p>
        </p:txBody>
      </p:sp>
      <p:pic>
        <p:nvPicPr>
          <p:cNvPr id="79876"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9877" name="AutoShape 5"/>
          <p:cNvSpPr>
            <a:spLocks noChangeArrowheads="1"/>
          </p:cNvSpPr>
          <p:nvPr/>
        </p:nvSpPr>
        <p:spPr bwMode="auto">
          <a:xfrm rot="-1354449">
            <a:off x="7848600" y="32766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8" name="Text Box 6"/>
          <p:cNvSpPr txBox="1">
            <a:spLocks noChangeArrowheads="1"/>
          </p:cNvSpPr>
          <p:nvPr/>
        </p:nvSpPr>
        <p:spPr bwMode="auto">
          <a:xfrm>
            <a:off x="6248400" y="3581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0000"/>
                </a:solidFill>
              </a:rPr>
              <a:t>09/15        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t>Check Writing</a:t>
            </a:r>
          </a:p>
        </p:txBody>
      </p:sp>
      <p:sp>
        <p:nvSpPr>
          <p:cNvPr id="80899" name="Rectangle 3"/>
          <p:cNvSpPr>
            <a:spLocks noGrp="1" noChangeArrowheads="1"/>
          </p:cNvSpPr>
          <p:nvPr>
            <p:ph type="body" sz="half" idx="1"/>
          </p:nvPr>
        </p:nvSpPr>
        <p:spPr/>
        <p:txBody>
          <a:bodyPr/>
          <a:lstStyle/>
          <a:p>
            <a:r>
              <a:rPr lang="en-US" altLang="en-US" sz="2800"/>
              <a:t>PAYEE:  Write the name of the person or business on the line, </a:t>
            </a:r>
            <a:r>
              <a:rPr lang="en-US" altLang="en-US" sz="2800" i="1"/>
              <a:t>“Pay to the order of.”</a:t>
            </a:r>
          </a:p>
        </p:txBody>
      </p:sp>
      <p:pic>
        <p:nvPicPr>
          <p:cNvPr id="80900"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80901" name="AutoShape 5"/>
          <p:cNvSpPr>
            <a:spLocks noChangeArrowheads="1"/>
          </p:cNvSpPr>
          <p:nvPr/>
        </p:nvSpPr>
        <p:spPr bwMode="auto">
          <a:xfrm rot="-1354449">
            <a:off x="4724400" y="37338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2" name="Text Box 6"/>
          <p:cNvSpPr txBox="1">
            <a:spLocks noChangeArrowheads="1"/>
          </p:cNvSpPr>
          <p:nvPr/>
        </p:nvSpPr>
        <p:spPr bwMode="auto">
          <a:xfrm>
            <a:off x="6248400" y="3581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09/15        06</a:t>
            </a:r>
          </a:p>
        </p:txBody>
      </p:sp>
      <p:sp>
        <p:nvSpPr>
          <p:cNvPr id="80903" name="Text Box 7"/>
          <p:cNvSpPr txBox="1">
            <a:spLocks noChangeArrowheads="1"/>
          </p:cNvSpPr>
          <p:nvPr/>
        </p:nvSpPr>
        <p:spPr bwMode="auto">
          <a:xfrm>
            <a:off x="2209800" y="40386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0000"/>
                </a:solidFill>
              </a:rPr>
              <a:t>Athletic Shoe Company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t>Check Writing</a:t>
            </a:r>
          </a:p>
        </p:txBody>
      </p:sp>
      <p:sp>
        <p:nvSpPr>
          <p:cNvPr id="81923" name="Rectangle 3"/>
          <p:cNvSpPr>
            <a:spLocks noGrp="1" noChangeArrowheads="1"/>
          </p:cNvSpPr>
          <p:nvPr>
            <p:ph type="body" sz="half" idx="1"/>
          </p:nvPr>
        </p:nvSpPr>
        <p:spPr/>
        <p:txBody>
          <a:bodyPr/>
          <a:lstStyle/>
          <a:p>
            <a:r>
              <a:rPr lang="en-US" altLang="en-US" sz="2800"/>
              <a:t>AMOUNT IN NUMBERS:  Write the amount of the check in numbers.</a:t>
            </a:r>
          </a:p>
        </p:txBody>
      </p:sp>
      <p:pic>
        <p:nvPicPr>
          <p:cNvPr id="81924"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81925" name="AutoShape 5"/>
          <p:cNvSpPr>
            <a:spLocks noChangeArrowheads="1"/>
          </p:cNvSpPr>
          <p:nvPr/>
        </p:nvSpPr>
        <p:spPr bwMode="auto">
          <a:xfrm rot="-1354449">
            <a:off x="7848600" y="37338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6" name="Text Box 6"/>
          <p:cNvSpPr txBox="1">
            <a:spLocks noChangeArrowheads="1"/>
          </p:cNvSpPr>
          <p:nvPr/>
        </p:nvSpPr>
        <p:spPr bwMode="auto">
          <a:xfrm>
            <a:off x="6248400" y="3581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09/15        06</a:t>
            </a:r>
          </a:p>
        </p:txBody>
      </p:sp>
      <p:sp>
        <p:nvSpPr>
          <p:cNvPr id="81927" name="Text Box 7"/>
          <p:cNvSpPr txBox="1">
            <a:spLocks noChangeArrowheads="1"/>
          </p:cNvSpPr>
          <p:nvPr/>
        </p:nvSpPr>
        <p:spPr bwMode="auto">
          <a:xfrm>
            <a:off x="2209800" y="40386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Athletic Shoe Company</a:t>
            </a:r>
          </a:p>
        </p:txBody>
      </p:sp>
      <p:sp>
        <p:nvSpPr>
          <p:cNvPr id="81928" name="Text Box 8"/>
          <p:cNvSpPr txBox="1">
            <a:spLocks noChangeArrowheads="1"/>
          </p:cNvSpPr>
          <p:nvPr/>
        </p:nvSpPr>
        <p:spPr bwMode="auto">
          <a:xfrm>
            <a:off x="6858000" y="4038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0000"/>
                </a:solidFill>
              </a:rPr>
              <a:t>55.63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Check Writing</a:t>
            </a:r>
          </a:p>
        </p:txBody>
      </p:sp>
      <p:sp>
        <p:nvSpPr>
          <p:cNvPr id="82947" name="Rectangle 3"/>
          <p:cNvSpPr>
            <a:spLocks noGrp="1" noChangeArrowheads="1"/>
          </p:cNvSpPr>
          <p:nvPr>
            <p:ph type="body" sz="half" idx="1"/>
          </p:nvPr>
        </p:nvSpPr>
        <p:spPr/>
        <p:txBody>
          <a:bodyPr/>
          <a:lstStyle/>
          <a:p>
            <a:r>
              <a:rPr lang="en-US" altLang="en-US" sz="2800"/>
              <a:t>AMOUNT IN WORDS:  Write the amount in words.  Start at the left, write any cents as a fraction, and draw a line in the extra space.</a:t>
            </a:r>
          </a:p>
        </p:txBody>
      </p:sp>
      <p:pic>
        <p:nvPicPr>
          <p:cNvPr id="82948"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82949" name="AutoShape 5"/>
          <p:cNvSpPr>
            <a:spLocks noChangeArrowheads="1"/>
          </p:cNvSpPr>
          <p:nvPr/>
        </p:nvSpPr>
        <p:spPr bwMode="auto">
          <a:xfrm rot="-1354449">
            <a:off x="1219200" y="40386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0" name="Text Box 6"/>
          <p:cNvSpPr txBox="1">
            <a:spLocks noChangeArrowheads="1"/>
          </p:cNvSpPr>
          <p:nvPr/>
        </p:nvSpPr>
        <p:spPr bwMode="auto">
          <a:xfrm>
            <a:off x="6248400" y="3581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09/15        06</a:t>
            </a:r>
          </a:p>
        </p:txBody>
      </p:sp>
      <p:sp>
        <p:nvSpPr>
          <p:cNvPr id="82951" name="Text Box 7"/>
          <p:cNvSpPr txBox="1">
            <a:spLocks noChangeArrowheads="1"/>
          </p:cNvSpPr>
          <p:nvPr/>
        </p:nvSpPr>
        <p:spPr bwMode="auto">
          <a:xfrm>
            <a:off x="2209800" y="40386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Athletic Shoe Company</a:t>
            </a:r>
          </a:p>
        </p:txBody>
      </p:sp>
      <p:sp>
        <p:nvSpPr>
          <p:cNvPr id="82952" name="Text Box 8"/>
          <p:cNvSpPr txBox="1">
            <a:spLocks noChangeArrowheads="1"/>
          </p:cNvSpPr>
          <p:nvPr/>
        </p:nvSpPr>
        <p:spPr bwMode="auto">
          <a:xfrm>
            <a:off x="6858000" y="4038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55.63</a:t>
            </a:r>
          </a:p>
        </p:txBody>
      </p:sp>
      <p:sp>
        <p:nvSpPr>
          <p:cNvPr id="82953" name="Text Box 9"/>
          <p:cNvSpPr txBox="1">
            <a:spLocks noChangeArrowheads="1"/>
          </p:cNvSpPr>
          <p:nvPr/>
        </p:nvSpPr>
        <p:spPr bwMode="auto">
          <a:xfrm>
            <a:off x="1066800" y="4343400"/>
            <a:ext cx="594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0000"/>
                </a:solidFill>
              </a:rPr>
              <a:t>Fifty-Five and 63/100 ----------------------------------------------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t>Check Writing</a:t>
            </a:r>
          </a:p>
        </p:txBody>
      </p:sp>
      <p:sp>
        <p:nvSpPr>
          <p:cNvPr id="84995" name="Rectangle 3"/>
          <p:cNvSpPr>
            <a:spLocks noGrp="1" noChangeArrowheads="1"/>
          </p:cNvSpPr>
          <p:nvPr>
            <p:ph type="body" sz="half" idx="1"/>
          </p:nvPr>
        </p:nvSpPr>
        <p:spPr/>
        <p:txBody>
          <a:bodyPr/>
          <a:lstStyle/>
          <a:p>
            <a:r>
              <a:rPr lang="en-US" altLang="en-US" sz="2800"/>
              <a:t>SIGNATURE:  Sign all checks the way you sign the signature card.</a:t>
            </a:r>
          </a:p>
        </p:txBody>
      </p:sp>
      <p:pic>
        <p:nvPicPr>
          <p:cNvPr id="84996"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84997" name="AutoShape 5"/>
          <p:cNvSpPr>
            <a:spLocks noChangeArrowheads="1"/>
          </p:cNvSpPr>
          <p:nvPr/>
        </p:nvSpPr>
        <p:spPr bwMode="auto">
          <a:xfrm rot="-1354449">
            <a:off x="7467600" y="50292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8" name="Text Box 6"/>
          <p:cNvSpPr txBox="1">
            <a:spLocks noChangeArrowheads="1"/>
          </p:cNvSpPr>
          <p:nvPr/>
        </p:nvSpPr>
        <p:spPr bwMode="auto">
          <a:xfrm>
            <a:off x="6248400" y="3581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09/15        06</a:t>
            </a:r>
          </a:p>
        </p:txBody>
      </p:sp>
      <p:sp>
        <p:nvSpPr>
          <p:cNvPr id="84999" name="Text Box 7"/>
          <p:cNvSpPr txBox="1">
            <a:spLocks noChangeArrowheads="1"/>
          </p:cNvSpPr>
          <p:nvPr/>
        </p:nvSpPr>
        <p:spPr bwMode="auto">
          <a:xfrm>
            <a:off x="2209800" y="40386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Athletic Shoe Company</a:t>
            </a:r>
          </a:p>
        </p:txBody>
      </p:sp>
      <p:sp>
        <p:nvSpPr>
          <p:cNvPr id="85000" name="Text Box 8"/>
          <p:cNvSpPr txBox="1">
            <a:spLocks noChangeArrowheads="1"/>
          </p:cNvSpPr>
          <p:nvPr/>
        </p:nvSpPr>
        <p:spPr bwMode="auto">
          <a:xfrm>
            <a:off x="6858000" y="4038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55.63</a:t>
            </a:r>
          </a:p>
        </p:txBody>
      </p:sp>
      <p:sp>
        <p:nvSpPr>
          <p:cNvPr id="85001" name="Text Box 9"/>
          <p:cNvSpPr txBox="1">
            <a:spLocks noChangeArrowheads="1"/>
          </p:cNvSpPr>
          <p:nvPr/>
        </p:nvSpPr>
        <p:spPr bwMode="auto">
          <a:xfrm>
            <a:off x="1066800" y="4343400"/>
            <a:ext cx="594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Fifty-Five and 63/100 ----------------------------------------------</a:t>
            </a:r>
          </a:p>
        </p:txBody>
      </p:sp>
      <p:sp>
        <p:nvSpPr>
          <p:cNvPr id="85002" name="Text Box 10"/>
          <p:cNvSpPr txBox="1">
            <a:spLocks noChangeArrowheads="1"/>
          </p:cNvSpPr>
          <p:nvPr/>
        </p:nvSpPr>
        <p:spPr bwMode="auto">
          <a:xfrm>
            <a:off x="4648200" y="54102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solidFill>
                  <a:srgbClr val="FF0000"/>
                </a:solidFill>
                <a:latin typeface="Brush Script MT" panose="03060802040406070304" pitchFamily="66" charset="0"/>
              </a:rPr>
              <a:t>George Washington Doe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t>Check Writing</a:t>
            </a:r>
          </a:p>
        </p:txBody>
      </p:sp>
      <p:sp>
        <p:nvSpPr>
          <p:cNvPr id="86019" name="Rectangle 3"/>
          <p:cNvSpPr>
            <a:spLocks noGrp="1" noChangeArrowheads="1"/>
          </p:cNvSpPr>
          <p:nvPr>
            <p:ph type="body" sz="half" idx="1"/>
          </p:nvPr>
        </p:nvSpPr>
        <p:spPr/>
        <p:txBody>
          <a:bodyPr/>
          <a:lstStyle/>
          <a:p>
            <a:r>
              <a:rPr lang="en-US" altLang="en-US" sz="2800"/>
              <a:t>MEMO:  Use the memo area to note the reason for the check.  </a:t>
            </a:r>
          </a:p>
        </p:txBody>
      </p:sp>
      <p:pic>
        <p:nvPicPr>
          <p:cNvPr id="86020"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86021" name="AutoShape 5"/>
          <p:cNvSpPr>
            <a:spLocks noChangeArrowheads="1"/>
          </p:cNvSpPr>
          <p:nvPr/>
        </p:nvSpPr>
        <p:spPr bwMode="auto">
          <a:xfrm rot="-1354449">
            <a:off x="3276600" y="51054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2" name="Text Box 6"/>
          <p:cNvSpPr txBox="1">
            <a:spLocks noChangeArrowheads="1"/>
          </p:cNvSpPr>
          <p:nvPr/>
        </p:nvSpPr>
        <p:spPr bwMode="auto">
          <a:xfrm>
            <a:off x="6248400" y="3581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09/15        06</a:t>
            </a:r>
          </a:p>
        </p:txBody>
      </p:sp>
      <p:sp>
        <p:nvSpPr>
          <p:cNvPr id="86023" name="Text Box 7"/>
          <p:cNvSpPr txBox="1">
            <a:spLocks noChangeArrowheads="1"/>
          </p:cNvSpPr>
          <p:nvPr/>
        </p:nvSpPr>
        <p:spPr bwMode="auto">
          <a:xfrm>
            <a:off x="2209800" y="40386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Athletic Shoe Company</a:t>
            </a:r>
          </a:p>
        </p:txBody>
      </p:sp>
      <p:sp>
        <p:nvSpPr>
          <p:cNvPr id="86024" name="Text Box 8"/>
          <p:cNvSpPr txBox="1">
            <a:spLocks noChangeArrowheads="1"/>
          </p:cNvSpPr>
          <p:nvPr/>
        </p:nvSpPr>
        <p:spPr bwMode="auto">
          <a:xfrm>
            <a:off x="6858000" y="4038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55.63</a:t>
            </a:r>
          </a:p>
        </p:txBody>
      </p:sp>
      <p:sp>
        <p:nvSpPr>
          <p:cNvPr id="86025" name="Text Box 9"/>
          <p:cNvSpPr txBox="1">
            <a:spLocks noChangeArrowheads="1"/>
          </p:cNvSpPr>
          <p:nvPr/>
        </p:nvSpPr>
        <p:spPr bwMode="auto">
          <a:xfrm>
            <a:off x="1066800" y="4343400"/>
            <a:ext cx="594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Fifty-Five and 63/100 ----------------------------------------------</a:t>
            </a:r>
          </a:p>
        </p:txBody>
      </p:sp>
      <p:sp>
        <p:nvSpPr>
          <p:cNvPr id="86026" name="Text Box 10"/>
          <p:cNvSpPr txBox="1">
            <a:spLocks noChangeArrowheads="1"/>
          </p:cNvSpPr>
          <p:nvPr/>
        </p:nvSpPr>
        <p:spPr bwMode="auto">
          <a:xfrm>
            <a:off x="5181600" y="5410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latin typeface="Brush Script MT" panose="03060802040406070304" pitchFamily="66" charset="0"/>
              </a:rPr>
              <a:t>George</a:t>
            </a:r>
            <a:r>
              <a:rPr lang="en-US" altLang="en-US" i="1">
                <a:solidFill>
                  <a:srgbClr val="FF0000"/>
                </a:solidFill>
                <a:latin typeface="Brush Script MT" panose="03060802040406070304" pitchFamily="66" charset="0"/>
              </a:rPr>
              <a:t> </a:t>
            </a:r>
            <a:r>
              <a:rPr lang="en-US" altLang="en-US" i="1">
                <a:latin typeface="Brush Script MT" panose="03060802040406070304" pitchFamily="66" charset="0"/>
              </a:rPr>
              <a:t>Washington Doe</a:t>
            </a:r>
          </a:p>
        </p:txBody>
      </p:sp>
      <p:sp>
        <p:nvSpPr>
          <p:cNvPr id="86027" name="Text Box 11"/>
          <p:cNvSpPr txBox="1">
            <a:spLocks noChangeArrowheads="1"/>
          </p:cNvSpPr>
          <p:nvPr/>
        </p:nvSpPr>
        <p:spPr bwMode="auto">
          <a:xfrm>
            <a:off x="1676400" y="5410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0000"/>
                </a:solidFill>
              </a:rPr>
              <a:t>Running Shoes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Check Writing</a:t>
            </a:r>
          </a:p>
        </p:txBody>
      </p:sp>
      <p:sp>
        <p:nvSpPr>
          <p:cNvPr id="68611" name="Rectangle 3"/>
          <p:cNvSpPr>
            <a:spLocks noGrp="1" noChangeArrowheads="1"/>
          </p:cNvSpPr>
          <p:nvPr>
            <p:ph type="body" sz="half" idx="1"/>
          </p:nvPr>
        </p:nvSpPr>
        <p:spPr/>
        <p:txBody>
          <a:bodyPr/>
          <a:lstStyle/>
          <a:p>
            <a:r>
              <a:rPr lang="en-US" altLang="en-US" sz="2800"/>
              <a:t>Checks include the following information:</a:t>
            </a:r>
          </a:p>
        </p:txBody>
      </p:sp>
      <p:pic>
        <p:nvPicPr>
          <p:cNvPr id="68612"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altLang="en-US"/>
              <a:t>Check Writing</a:t>
            </a:r>
          </a:p>
        </p:txBody>
      </p:sp>
      <p:sp>
        <p:nvSpPr>
          <p:cNvPr id="92163" name="Rectangle 3"/>
          <p:cNvSpPr>
            <a:spLocks noGrp="1" noChangeArrowheads="1"/>
          </p:cNvSpPr>
          <p:nvPr>
            <p:ph type="subTitle" idx="1"/>
          </p:nvPr>
        </p:nvSpPr>
        <p:spPr/>
        <p:txBody>
          <a:bodyPr/>
          <a:lstStyle/>
          <a:p>
            <a:r>
              <a:rPr lang="en-US" altLang="en-US"/>
              <a:t>How to Cash a Check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altLang="en-US" sz="3800"/>
              <a:t>How to Cash a Check</a:t>
            </a:r>
            <a:br>
              <a:rPr lang="en-US" altLang="en-US" sz="3800"/>
            </a:br>
            <a:endParaRPr lang="en-US" altLang="en-US" sz="3800"/>
          </a:p>
        </p:txBody>
      </p:sp>
      <p:sp>
        <p:nvSpPr>
          <p:cNvPr id="93189" name="Rectangle 5"/>
          <p:cNvSpPr>
            <a:spLocks noGrp="1" noChangeArrowheads="1"/>
          </p:cNvSpPr>
          <p:nvPr>
            <p:ph type="body" sz="half" idx="1"/>
          </p:nvPr>
        </p:nvSpPr>
        <p:spPr/>
        <p:txBody>
          <a:bodyPr/>
          <a:lstStyle/>
          <a:p>
            <a:r>
              <a:rPr lang="en-US" altLang="en-US" sz="2800" dirty="0"/>
              <a:t>BLANK ENDORSEMENT: Sign your name the same way it is written on the front of the check.  </a:t>
            </a:r>
            <a:endParaRPr lang="en-US" altLang="en-US" sz="2800" dirty="0" smtClean="0"/>
          </a:p>
          <a:p>
            <a:pPr lvl="1"/>
            <a:r>
              <a:rPr lang="en-US" altLang="en-US" sz="2400" dirty="0" smtClean="0"/>
              <a:t>Anyone can cash or deposit the check after it’s been signed.</a:t>
            </a:r>
            <a:endParaRPr lang="en-US" altLang="en-US" sz="2400" dirty="0"/>
          </a:p>
        </p:txBody>
      </p:sp>
      <p:pic>
        <p:nvPicPr>
          <p:cNvPr id="93191" name="Picture 7" descr="Check Bac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505200" y="3810000"/>
            <a:ext cx="2087563" cy="2133600"/>
          </a:xfrm>
        </p:spPr>
      </p:pic>
      <p:sp>
        <p:nvSpPr>
          <p:cNvPr id="93192" name="AutoShape 8"/>
          <p:cNvSpPr>
            <a:spLocks noChangeArrowheads="1"/>
          </p:cNvSpPr>
          <p:nvPr/>
        </p:nvSpPr>
        <p:spPr bwMode="auto">
          <a:xfrm rot="-1354449">
            <a:off x="5638800" y="35814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3" name="Text Box 9"/>
          <p:cNvSpPr txBox="1">
            <a:spLocks noChangeArrowheads="1"/>
          </p:cNvSpPr>
          <p:nvPr/>
        </p:nvSpPr>
        <p:spPr bwMode="auto">
          <a:xfrm>
            <a:off x="3505200" y="39624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a:solidFill>
                  <a:srgbClr val="FF0000"/>
                </a:solidFill>
                <a:latin typeface="Brush Script MT" panose="03060802040406070304" pitchFamily="66" charset="0"/>
              </a:rPr>
              <a:t>George W. Doe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ltLang="en-US" sz="3800"/>
              <a:t>How to Cash a Check</a:t>
            </a:r>
            <a:br>
              <a:rPr lang="en-US" altLang="en-US" sz="3800"/>
            </a:br>
            <a:endParaRPr lang="en-US" altLang="en-US" sz="3800"/>
          </a:p>
        </p:txBody>
      </p:sp>
      <p:sp>
        <p:nvSpPr>
          <p:cNvPr id="95235" name="Rectangle 3"/>
          <p:cNvSpPr>
            <a:spLocks noGrp="1" noChangeArrowheads="1"/>
          </p:cNvSpPr>
          <p:nvPr>
            <p:ph type="body" sz="half" idx="1"/>
          </p:nvPr>
        </p:nvSpPr>
        <p:spPr/>
        <p:txBody>
          <a:bodyPr/>
          <a:lstStyle/>
          <a:p>
            <a:pPr>
              <a:lnSpc>
                <a:spcPct val="90000"/>
              </a:lnSpc>
            </a:pPr>
            <a:r>
              <a:rPr lang="en-US" altLang="en-US" sz="2800" dirty="0"/>
              <a:t>SPECIAL ENDORSEMENT: Do this when you want to give someone else the money.  Write “</a:t>
            </a:r>
            <a:r>
              <a:rPr lang="en-US" altLang="en-US" sz="2800" u="sng" dirty="0"/>
              <a:t>pay to the order of</a:t>
            </a:r>
            <a:r>
              <a:rPr lang="en-US" altLang="en-US" sz="2800" dirty="0"/>
              <a:t>” and that person’s name.  Then sign it.  Now that person is the only one that can cash the check.  </a:t>
            </a:r>
          </a:p>
        </p:txBody>
      </p:sp>
      <p:pic>
        <p:nvPicPr>
          <p:cNvPr id="95236" name="Picture 4" descr="Check Bac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505200" y="3810000"/>
            <a:ext cx="2087563" cy="2133600"/>
          </a:xfrm>
        </p:spPr>
      </p:pic>
      <p:sp>
        <p:nvSpPr>
          <p:cNvPr id="95237" name="AutoShape 5"/>
          <p:cNvSpPr>
            <a:spLocks noChangeArrowheads="1"/>
          </p:cNvSpPr>
          <p:nvPr/>
        </p:nvSpPr>
        <p:spPr bwMode="auto">
          <a:xfrm rot="-1354449">
            <a:off x="5638800" y="35814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8" name="Text Box 6"/>
          <p:cNvSpPr txBox="1">
            <a:spLocks noChangeArrowheads="1"/>
          </p:cNvSpPr>
          <p:nvPr/>
        </p:nvSpPr>
        <p:spPr bwMode="auto">
          <a:xfrm>
            <a:off x="3581400" y="4267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a:solidFill>
                  <a:srgbClr val="FF0000"/>
                </a:solidFill>
                <a:latin typeface="Brush Script MT" panose="03060802040406070304" pitchFamily="66" charset="0"/>
              </a:rPr>
              <a:t>William J. Doe</a:t>
            </a:r>
          </a:p>
        </p:txBody>
      </p:sp>
      <p:sp>
        <p:nvSpPr>
          <p:cNvPr id="95239" name="Text Box 7"/>
          <p:cNvSpPr txBox="1">
            <a:spLocks noChangeArrowheads="1"/>
          </p:cNvSpPr>
          <p:nvPr/>
        </p:nvSpPr>
        <p:spPr bwMode="auto">
          <a:xfrm>
            <a:off x="3581400" y="39624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a:solidFill>
                  <a:srgbClr val="FF0000"/>
                </a:solidFill>
                <a:latin typeface="Brush Script MT" panose="03060802040406070304" pitchFamily="66" charset="0"/>
              </a:rPr>
              <a:t>Pay to the order of</a:t>
            </a:r>
          </a:p>
        </p:txBody>
      </p:sp>
      <p:sp>
        <p:nvSpPr>
          <p:cNvPr id="95241" name="Text Box 9"/>
          <p:cNvSpPr txBox="1">
            <a:spLocks noChangeArrowheads="1"/>
          </p:cNvSpPr>
          <p:nvPr/>
        </p:nvSpPr>
        <p:spPr bwMode="auto">
          <a:xfrm>
            <a:off x="3581400" y="46482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a:solidFill>
                  <a:srgbClr val="FF0000"/>
                </a:solidFill>
                <a:latin typeface="Brush Script MT" panose="03060802040406070304" pitchFamily="66" charset="0"/>
              </a:rPr>
              <a:t>George W. Doe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p:bldP spid="95239" grpId="0"/>
      <p:bldP spid="9524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z="3800"/>
              <a:t>How to Cash a Check</a:t>
            </a:r>
            <a:br>
              <a:rPr lang="en-US" altLang="en-US" sz="3800"/>
            </a:br>
            <a:endParaRPr lang="en-US" altLang="en-US" sz="3800"/>
          </a:p>
        </p:txBody>
      </p:sp>
      <p:sp>
        <p:nvSpPr>
          <p:cNvPr id="96259" name="Rectangle 3"/>
          <p:cNvSpPr>
            <a:spLocks noGrp="1" noChangeArrowheads="1"/>
          </p:cNvSpPr>
          <p:nvPr>
            <p:ph type="body" sz="half" idx="1"/>
          </p:nvPr>
        </p:nvSpPr>
        <p:spPr/>
        <p:txBody>
          <a:bodyPr/>
          <a:lstStyle/>
          <a:p>
            <a:pPr>
              <a:lnSpc>
                <a:spcPct val="90000"/>
              </a:lnSpc>
            </a:pPr>
            <a:r>
              <a:rPr lang="en-US" altLang="en-US" sz="2800" dirty="0"/>
              <a:t>RESTRICTIVE: </a:t>
            </a:r>
            <a:r>
              <a:rPr lang="en-US" altLang="en-US" sz="2800" dirty="0" smtClean="0"/>
              <a:t>More secure than a blank endorsement.  Receiver writes “for deposit only”, and the account number. Then, </a:t>
            </a:r>
            <a:r>
              <a:rPr lang="en-US" altLang="en-US" sz="2800" dirty="0"/>
              <a:t>it can only be deposited into your account.  </a:t>
            </a:r>
          </a:p>
        </p:txBody>
      </p:sp>
      <p:pic>
        <p:nvPicPr>
          <p:cNvPr id="96260" name="Picture 4" descr="Check Bac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505200" y="3810000"/>
            <a:ext cx="2087563" cy="2133600"/>
          </a:xfrm>
        </p:spPr>
      </p:pic>
      <p:sp>
        <p:nvSpPr>
          <p:cNvPr id="96261" name="AutoShape 5"/>
          <p:cNvSpPr>
            <a:spLocks noChangeArrowheads="1"/>
          </p:cNvSpPr>
          <p:nvPr/>
        </p:nvSpPr>
        <p:spPr bwMode="auto">
          <a:xfrm rot="-1354449">
            <a:off x="5638800" y="35814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2" name="Text Box 6"/>
          <p:cNvSpPr txBox="1">
            <a:spLocks noChangeArrowheads="1"/>
          </p:cNvSpPr>
          <p:nvPr/>
        </p:nvSpPr>
        <p:spPr bwMode="auto">
          <a:xfrm>
            <a:off x="3581400" y="4648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dirty="0">
                <a:solidFill>
                  <a:srgbClr val="FF0000"/>
                </a:solidFill>
                <a:latin typeface="Brush Script MT" panose="03060802040406070304" pitchFamily="66" charset="0"/>
              </a:rPr>
              <a:t>George W. Doe</a:t>
            </a:r>
          </a:p>
        </p:txBody>
      </p:sp>
      <p:sp>
        <p:nvSpPr>
          <p:cNvPr id="96263" name="Text Box 7"/>
          <p:cNvSpPr txBox="1">
            <a:spLocks noChangeArrowheads="1"/>
          </p:cNvSpPr>
          <p:nvPr/>
        </p:nvSpPr>
        <p:spPr bwMode="auto">
          <a:xfrm>
            <a:off x="3581400" y="39624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a:solidFill>
                  <a:srgbClr val="FF0000"/>
                </a:solidFill>
                <a:latin typeface="Brush Script MT" panose="03060802040406070304" pitchFamily="66" charset="0"/>
              </a:rPr>
              <a:t>For Deposit Only</a:t>
            </a:r>
          </a:p>
        </p:txBody>
      </p:sp>
      <p:sp>
        <p:nvSpPr>
          <p:cNvPr id="10" name="Text Box 6"/>
          <p:cNvSpPr txBox="1">
            <a:spLocks noChangeArrowheads="1"/>
          </p:cNvSpPr>
          <p:nvPr/>
        </p:nvSpPr>
        <p:spPr bwMode="auto">
          <a:xfrm>
            <a:off x="3619500" y="4267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i="1" dirty="0" smtClean="0">
                <a:solidFill>
                  <a:srgbClr val="FF0000"/>
                </a:solidFill>
                <a:latin typeface="Brush Script MT" panose="03060802040406070304" pitchFamily="66" charset="0"/>
              </a:rPr>
              <a:t>Account # 123456789</a:t>
            </a:r>
            <a:endParaRPr lang="en-US" altLang="en-US" sz="1400" i="1" dirty="0">
              <a:solidFill>
                <a:srgbClr val="FF0000"/>
              </a:solidFill>
              <a:latin typeface="Brush Script MT" panose="030608020404060703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p:bldP spid="96263"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a Deposit Slip</a:t>
            </a:r>
            <a:endParaRPr lang="en-US" dirty="0"/>
          </a:p>
        </p:txBody>
      </p:sp>
      <p:sp>
        <p:nvSpPr>
          <p:cNvPr id="4" name="Content Placeholder 3"/>
          <p:cNvSpPr>
            <a:spLocks noGrp="1"/>
          </p:cNvSpPr>
          <p:nvPr>
            <p:ph sz="half" idx="2"/>
          </p:nvPr>
        </p:nvSpPr>
        <p:spPr>
          <a:xfrm>
            <a:off x="609600" y="4191000"/>
            <a:ext cx="7924800" cy="2133600"/>
          </a:xfrm>
        </p:spPr>
        <p:txBody>
          <a:bodyPr/>
          <a:lstStyle/>
          <a:p>
            <a:r>
              <a:rPr lang="en-US" dirty="0" smtClean="0"/>
              <a:t>Contains account numbers and allows money to be deposited into the correct account.</a:t>
            </a:r>
            <a:endParaRPr lang="en-US" dirty="0"/>
          </a:p>
        </p:txBody>
      </p:sp>
      <p:pic>
        <p:nvPicPr>
          <p:cNvPr id="5" name="Picture 9" descr="Deposit - Net Deposi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8200" y="1447800"/>
            <a:ext cx="7085012" cy="2673350"/>
          </a:xfrm>
          <a:noFill/>
        </p:spPr>
      </p:pic>
    </p:spTree>
    <p:extLst>
      <p:ext uri="{BB962C8B-B14F-4D97-AF65-F5344CB8AC3E}">
        <p14:creationId xmlns:p14="http://schemas.microsoft.com/office/powerpoint/2010/main" val="2678662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Account Register </a:t>
            </a:r>
            <a:endParaRPr lang="en-US" dirty="0"/>
          </a:p>
        </p:txBody>
      </p:sp>
      <p:sp>
        <p:nvSpPr>
          <p:cNvPr id="3" name="Text Placeholder 2"/>
          <p:cNvSpPr>
            <a:spLocks noGrp="1"/>
          </p:cNvSpPr>
          <p:nvPr>
            <p:ph type="body" sz="half" idx="1"/>
          </p:nvPr>
        </p:nvSpPr>
        <p:spPr/>
        <p:txBody>
          <a:bodyPr/>
          <a:lstStyle/>
          <a:p>
            <a:r>
              <a:rPr lang="en-US" dirty="0" smtClean="0"/>
              <a:t>Place to record all monetary transaction for a checking account</a:t>
            </a:r>
          </a:p>
          <a:p>
            <a:pPr lvl="1"/>
            <a:r>
              <a:rPr lang="en-US" dirty="0" smtClean="0"/>
              <a:t>Deposits, checks, ATM use, debit cards, and bank fees</a:t>
            </a:r>
            <a:endParaRPr lang="en-US" dirty="0"/>
          </a:p>
        </p:txBody>
      </p:sp>
      <p:pic>
        <p:nvPicPr>
          <p:cNvPr id="5" name="Picture 6" descr="dat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53220" y="3886200"/>
            <a:ext cx="563756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4760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Check Register</a:t>
            </a:r>
            <a:endParaRPr lang="en-US" dirty="0"/>
          </a:p>
        </p:txBody>
      </p:sp>
      <p:pic>
        <p:nvPicPr>
          <p:cNvPr id="6" name="Picture 7" descr="numbe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53220" y="3886200"/>
            <a:ext cx="563756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a:spLocks noGrp="1" noChangeArrowheads="1"/>
          </p:cNvSpPr>
          <p:nvPr>
            <p:ph type="body" sz="half" idx="1"/>
          </p:nvPr>
        </p:nvSpPr>
        <p:spPr/>
        <p:txBody>
          <a:bodyPr/>
          <a:lstStyle/>
          <a:p>
            <a:pPr eaLnBrk="1" hangingPunct="1"/>
            <a:r>
              <a:rPr lang="en-US" altLang="en-US" b="1" dirty="0" smtClean="0"/>
              <a:t>Number</a:t>
            </a:r>
          </a:p>
          <a:p>
            <a:pPr lvl="1" eaLnBrk="1" hangingPunct="1"/>
            <a:r>
              <a:rPr lang="en-US" altLang="en-US" dirty="0" smtClean="0"/>
              <a:t>The number of the written check; if a debit card or ATM was used, write DC or ATM</a:t>
            </a:r>
          </a:p>
        </p:txBody>
      </p:sp>
    </p:spTree>
    <p:extLst>
      <p:ext uri="{BB962C8B-B14F-4D97-AF65-F5344CB8AC3E}">
        <p14:creationId xmlns:p14="http://schemas.microsoft.com/office/powerpoint/2010/main" val="870214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Check Register</a:t>
            </a:r>
            <a:endParaRPr lang="en-US" dirty="0"/>
          </a:p>
        </p:txBody>
      </p:sp>
      <p:pic>
        <p:nvPicPr>
          <p:cNvPr id="5" name="Picture 5" descr="desc of tran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53220" y="3886200"/>
            <a:ext cx="563756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body" sz="half" idx="1"/>
          </p:nvPr>
        </p:nvSpPr>
        <p:spPr/>
        <p:txBody>
          <a:bodyPr/>
          <a:lstStyle/>
          <a:p>
            <a:pPr eaLnBrk="1" hangingPunct="1">
              <a:lnSpc>
                <a:spcPct val="90000"/>
              </a:lnSpc>
            </a:pPr>
            <a:r>
              <a:rPr lang="en-US" altLang="en-US" sz="2400" b="1" dirty="0" smtClean="0"/>
              <a:t>Description of Transaction</a:t>
            </a:r>
          </a:p>
          <a:p>
            <a:pPr lvl="1" eaLnBrk="1" hangingPunct="1">
              <a:lnSpc>
                <a:spcPct val="90000"/>
              </a:lnSpc>
            </a:pPr>
            <a:r>
              <a:rPr lang="en-US" altLang="en-US" sz="2000" dirty="0" smtClean="0"/>
              <a:t>The person/business the check was written to or where the debit card was used</a:t>
            </a:r>
          </a:p>
          <a:p>
            <a:pPr lvl="1" eaLnBrk="1" hangingPunct="1">
              <a:lnSpc>
                <a:spcPct val="90000"/>
              </a:lnSpc>
            </a:pPr>
            <a:r>
              <a:rPr lang="en-US" altLang="en-US" sz="2000" dirty="0" smtClean="0"/>
              <a:t>Gray line can be used to write the memo</a:t>
            </a:r>
          </a:p>
        </p:txBody>
      </p:sp>
    </p:spTree>
    <p:extLst>
      <p:ext uri="{BB962C8B-B14F-4D97-AF65-F5344CB8AC3E}">
        <p14:creationId xmlns:p14="http://schemas.microsoft.com/office/powerpoint/2010/main" val="2993714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Check Register</a:t>
            </a:r>
            <a:endParaRPr lang="en-US" dirty="0"/>
          </a:p>
        </p:txBody>
      </p:sp>
      <p:pic>
        <p:nvPicPr>
          <p:cNvPr id="5" name="Picture 5" descr="payme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53220" y="3886200"/>
            <a:ext cx="563756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body" sz="half" idx="1"/>
          </p:nvPr>
        </p:nvSpPr>
        <p:spPr/>
        <p:txBody>
          <a:bodyPr/>
          <a:lstStyle/>
          <a:p>
            <a:pPr eaLnBrk="1" hangingPunct="1"/>
            <a:r>
              <a:rPr lang="en-US" altLang="en-US" b="1" dirty="0" smtClean="0"/>
              <a:t>Payment/Debit(-)</a:t>
            </a:r>
          </a:p>
          <a:p>
            <a:pPr lvl="1" eaLnBrk="1" hangingPunct="1"/>
            <a:r>
              <a:rPr lang="en-US" altLang="en-US" dirty="0" smtClean="0"/>
              <a:t>Amount of the transaction</a:t>
            </a:r>
          </a:p>
          <a:p>
            <a:pPr lvl="1" eaLnBrk="1" hangingPunct="1"/>
            <a:r>
              <a:rPr lang="en-US" altLang="en-US" dirty="0" smtClean="0"/>
              <a:t>Deducted from the balance</a:t>
            </a:r>
          </a:p>
        </p:txBody>
      </p:sp>
    </p:spTree>
    <p:extLst>
      <p:ext uri="{BB962C8B-B14F-4D97-AF65-F5344CB8AC3E}">
        <p14:creationId xmlns:p14="http://schemas.microsoft.com/office/powerpoint/2010/main" val="3168995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Register </a:t>
            </a:r>
            <a:endParaRPr lang="en-US" dirty="0"/>
          </a:p>
        </p:txBody>
      </p:sp>
      <p:pic>
        <p:nvPicPr>
          <p:cNvPr id="5" name="Picture 5" descr="dep"/>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53220" y="3886200"/>
            <a:ext cx="563756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body" sz="half" idx="1"/>
          </p:nvPr>
        </p:nvSpPr>
        <p:spPr/>
        <p:txBody>
          <a:bodyPr/>
          <a:lstStyle/>
          <a:p>
            <a:pPr eaLnBrk="1" hangingPunct="1"/>
            <a:r>
              <a:rPr lang="en-US" altLang="en-US" b="1" dirty="0" smtClean="0"/>
              <a:t>Deposit/Credit(+)</a:t>
            </a:r>
          </a:p>
          <a:p>
            <a:pPr lvl="1" eaLnBrk="1" hangingPunct="1"/>
            <a:r>
              <a:rPr lang="en-US" altLang="en-US" dirty="0" smtClean="0"/>
              <a:t>Amount of the transaction</a:t>
            </a:r>
          </a:p>
          <a:p>
            <a:pPr lvl="1" eaLnBrk="1" hangingPunct="1"/>
            <a:r>
              <a:rPr lang="en-US" altLang="en-US" dirty="0" smtClean="0"/>
              <a:t>Added to the balance</a:t>
            </a:r>
          </a:p>
        </p:txBody>
      </p:sp>
    </p:spTree>
    <p:extLst>
      <p:ext uri="{BB962C8B-B14F-4D97-AF65-F5344CB8AC3E}">
        <p14:creationId xmlns:p14="http://schemas.microsoft.com/office/powerpoint/2010/main" val="363280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Check Writing</a:t>
            </a:r>
          </a:p>
        </p:txBody>
      </p:sp>
      <p:sp>
        <p:nvSpPr>
          <p:cNvPr id="69635" name="Rectangle 3"/>
          <p:cNvSpPr>
            <a:spLocks noGrp="1" noChangeArrowheads="1"/>
          </p:cNvSpPr>
          <p:nvPr>
            <p:ph type="body" sz="half" idx="1"/>
          </p:nvPr>
        </p:nvSpPr>
        <p:spPr/>
        <p:txBody>
          <a:bodyPr/>
          <a:lstStyle/>
          <a:p>
            <a:r>
              <a:rPr lang="en-US" altLang="en-US" sz="2800"/>
              <a:t>DATE:  Include the month, day and year you are writing the check.</a:t>
            </a:r>
          </a:p>
        </p:txBody>
      </p:sp>
      <p:pic>
        <p:nvPicPr>
          <p:cNvPr id="69636"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69637" name="AutoShape 5"/>
          <p:cNvSpPr>
            <a:spLocks noChangeArrowheads="1"/>
          </p:cNvSpPr>
          <p:nvPr/>
        </p:nvSpPr>
        <p:spPr bwMode="auto">
          <a:xfrm rot="-1354449">
            <a:off x="7467600" y="32766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Check Register</a:t>
            </a:r>
            <a:endParaRPr lang="en-US" dirty="0"/>
          </a:p>
        </p:txBody>
      </p:sp>
      <p:pic>
        <p:nvPicPr>
          <p:cNvPr id="5" name="Picture 5" descr="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53220" y="3886200"/>
            <a:ext cx="563756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4155269411"/>
              </p:ext>
            </p:extLst>
          </p:nvPr>
        </p:nvGraphicFramePr>
        <p:xfrm>
          <a:off x="609600" y="1600200"/>
          <a:ext cx="7924800"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59314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Check Register</a:t>
            </a:r>
            <a:endParaRPr lang="en-US" dirty="0"/>
          </a:p>
        </p:txBody>
      </p:sp>
      <p:graphicFrame>
        <p:nvGraphicFramePr>
          <p:cNvPr id="3" name="Diagram 2"/>
          <p:cNvGraphicFramePr/>
          <p:nvPr>
            <p:extLst>
              <p:ext uri="{D42A27DB-BD31-4B8C-83A1-F6EECF244321}">
                <p14:modId xmlns:p14="http://schemas.microsoft.com/office/powerpoint/2010/main" val="1049123074"/>
              </p:ext>
            </p:extLst>
          </p:nvPr>
        </p:nvGraphicFramePr>
        <p:xfrm>
          <a:off x="609600" y="1600200"/>
          <a:ext cx="7924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9" descr="Register - Balance"/>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bwMode="auto">
          <a:xfrm>
            <a:off x="1600200" y="4029075"/>
            <a:ext cx="59436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347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Reconciling a Checking Account </a:t>
            </a:r>
            <a:endParaRPr lang="en-US" dirty="0"/>
          </a:p>
        </p:txBody>
      </p:sp>
      <p:graphicFrame>
        <p:nvGraphicFramePr>
          <p:cNvPr id="3" name="Diagram 2"/>
          <p:cNvGraphicFramePr/>
          <p:nvPr>
            <p:extLst>
              <p:ext uri="{D42A27DB-BD31-4B8C-83A1-F6EECF244321}">
                <p14:modId xmlns:p14="http://schemas.microsoft.com/office/powerpoint/2010/main" val="2467622690"/>
              </p:ext>
            </p:extLst>
          </p:nvPr>
        </p:nvGraphicFramePr>
        <p:xfrm>
          <a:off x="609600" y="1600200"/>
          <a:ext cx="7924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6584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Steps for Reconciling</a:t>
            </a:r>
            <a:endParaRPr lang="en-US" dirty="0"/>
          </a:p>
        </p:txBody>
      </p:sp>
      <p:sp>
        <p:nvSpPr>
          <p:cNvPr id="5" name="Rectangle 3"/>
          <p:cNvSpPr>
            <a:spLocks noGrp="1" noChangeArrowheads="1"/>
          </p:cNvSpPr>
          <p:nvPr>
            <p:ph type="body" sz="half" idx="1"/>
          </p:nvPr>
        </p:nvSpPr>
        <p:spPr/>
        <p:txBody>
          <a:bodyPr/>
          <a:lstStyle/>
          <a:p>
            <a:pPr marL="457200" indent="-457200" eaLnBrk="1" hangingPunct="1"/>
            <a:r>
              <a:rPr lang="en-US" altLang="en-US" dirty="0" smtClean="0"/>
              <a:t>View the monthly bank statement and check register</a:t>
            </a:r>
          </a:p>
        </p:txBody>
      </p:sp>
      <p:pic>
        <p:nvPicPr>
          <p:cNvPr id="6" name="Picture 42" descr="stateme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914400" y="2827358"/>
            <a:ext cx="3814854" cy="3359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1" descr="regis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599" y="2819440"/>
            <a:ext cx="3678467" cy="3428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718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2000" dirty="0"/>
              <a:t>Place a check mark in the √ T column for all transactions that have been cleared and are shown on the bank statement</a:t>
            </a:r>
          </a:p>
        </p:txBody>
      </p:sp>
      <p:pic>
        <p:nvPicPr>
          <p:cNvPr id="8" name="Picture 4" descr="regi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50975"/>
            <a:ext cx="746760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3"/>
          <p:cNvGrpSpPr>
            <a:grpSpLocks/>
          </p:cNvGrpSpPr>
          <p:nvPr/>
        </p:nvGrpSpPr>
        <p:grpSpPr bwMode="auto">
          <a:xfrm>
            <a:off x="6781800" y="2057400"/>
            <a:ext cx="533400" cy="2667000"/>
            <a:chOff x="4272" y="1296"/>
            <a:chExt cx="336" cy="1680"/>
          </a:xfrm>
        </p:grpSpPr>
        <p:sp>
          <p:nvSpPr>
            <p:cNvPr id="10" name="AutoShape 5"/>
            <p:cNvSpPr>
              <a:spLocks noChangeArrowheads="1"/>
            </p:cNvSpPr>
            <p:nvPr/>
          </p:nvSpPr>
          <p:spPr bwMode="auto">
            <a:xfrm>
              <a:off x="4272" y="182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sp>
          <p:nvSpPr>
            <p:cNvPr id="11" name="AutoShape 6"/>
            <p:cNvSpPr>
              <a:spLocks noChangeArrowheads="1"/>
            </p:cNvSpPr>
            <p:nvPr/>
          </p:nvSpPr>
          <p:spPr bwMode="auto">
            <a:xfrm>
              <a:off x="4272" y="206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sp>
          <p:nvSpPr>
            <p:cNvPr id="12" name="AutoShape 7"/>
            <p:cNvSpPr>
              <a:spLocks noChangeArrowheads="1"/>
            </p:cNvSpPr>
            <p:nvPr/>
          </p:nvSpPr>
          <p:spPr bwMode="auto">
            <a:xfrm>
              <a:off x="4272" y="230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sp>
          <p:nvSpPr>
            <p:cNvPr id="13" name="AutoShape 8"/>
            <p:cNvSpPr>
              <a:spLocks noChangeArrowheads="1"/>
            </p:cNvSpPr>
            <p:nvPr/>
          </p:nvSpPr>
          <p:spPr bwMode="auto">
            <a:xfrm>
              <a:off x="4272" y="254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sp>
          <p:nvSpPr>
            <p:cNvPr id="14" name="AutoShape 9"/>
            <p:cNvSpPr>
              <a:spLocks noChangeArrowheads="1"/>
            </p:cNvSpPr>
            <p:nvPr/>
          </p:nvSpPr>
          <p:spPr bwMode="auto">
            <a:xfrm>
              <a:off x="4272" y="2832"/>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sp>
          <p:nvSpPr>
            <p:cNvPr id="15" name="AutoShape 10"/>
            <p:cNvSpPr>
              <a:spLocks noChangeArrowheads="1"/>
            </p:cNvSpPr>
            <p:nvPr/>
          </p:nvSpPr>
          <p:spPr bwMode="auto">
            <a:xfrm>
              <a:off x="4272" y="1536"/>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sp>
          <p:nvSpPr>
            <p:cNvPr id="16" name="AutoShape 11"/>
            <p:cNvSpPr>
              <a:spLocks noChangeArrowheads="1"/>
            </p:cNvSpPr>
            <p:nvPr/>
          </p:nvSpPr>
          <p:spPr bwMode="auto">
            <a:xfrm>
              <a:off x="4272" y="1296"/>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endParaRPr lang="en-US" altLang="en-US" sz="1800">
                <a:latin typeface="Verdana" pitchFamily="34" charset="0"/>
              </a:endParaRPr>
            </a:p>
          </p:txBody>
        </p:sp>
      </p:grpSp>
      <p:grpSp>
        <p:nvGrpSpPr>
          <p:cNvPr id="17" name="Group 22"/>
          <p:cNvGrpSpPr>
            <a:grpSpLocks/>
          </p:cNvGrpSpPr>
          <p:nvPr/>
        </p:nvGrpSpPr>
        <p:grpSpPr bwMode="auto">
          <a:xfrm>
            <a:off x="6172200" y="1905000"/>
            <a:ext cx="685800" cy="3017838"/>
            <a:chOff x="3888" y="1200"/>
            <a:chExt cx="432" cy="1901"/>
          </a:xfrm>
        </p:grpSpPr>
        <p:sp>
          <p:nvSpPr>
            <p:cNvPr id="18" name="Rectangle 13"/>
            <p:cNvSpPr>
              <a:spLocks noChangeArrowheads="1"/>
            </p:cNvSpPr>
            <p:nvPr/>
          </p:nvSpPr>
          <p:spPr bwMode="auto">
            <a:xfrm>
              <a:off x="3888" y="1200"/>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sp>
          <p:nvSpPr>
            <p:cNvPr id="19" name="Rectangle 14"/>
            <p:cNvSpPr>
              <a:spLocks noChangeArrowheads="1"/>
            </p:cNvSpPr>
            <p:nvPr/>
          </p:nvSpPr>
          <p:spPr bwMode="auto">
            <a:xfrm>
              <a:off x="3888" y="1411"/>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sp>
          <p:nvSpPr>
            <p:cNvPr id="20" name="Rectangle 15"/>
            <p:cNvSpPr>
              <a:spLocks noChangeArrowheads="1"/>
            </p:cNvSpPr>
            <p:nvPr/>
          </p:nvSpPr>
          <p:spPr bwMode="auto">
            <a:xfrm>
              <a:off x="3888" y="1680"/>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sp>
          <p:nvSpPr>
            <p:cNvPr id="21" name="Rectangle 16"/>
            <p:cNvSpPr>
              <a:spLocks noChangeArrowheads="1"/>
            </p:cNvSpPr>
            <p:nvPr/>
          </p:nvSpPr>
          <p:spPr bwMode="auto">
            <a:xfrm>
              <a:off x="3888" y="1920"/>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sp>
          <p:nvSpPr>
            <p:cNvPr id="22" name="Rectangle 17"/>
            <p:cNvSpPr>
              <a:spLocks noChangeArrowheads="1"/>
            </p:cNvSpPr>
            <p:nvPr/>
          </p:nvSpPr>
          <p:spPr bwMode="auto">
            <a:xfrm>
              <a:off x="3888" y="2160"/>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sp>
          <p:nvSpPr>
            <p:cNvPr id="23" name="Rectangle 18"/>
            <p:cNvSpPr>
              <a:spLocks noChangeArrowheads="1"/>
            </p:cNvSpPr>
            <p:nvPr/>
          </p:nvSpPr>
          <p:spPr bwMode="auto">
            <a:xfrm>
              <a:off x="3888" y="2400"/>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sp>
          <p:nvSpPr>
            <p:cNvPr id="24" name="Rectangle 19"/>
            <p:cNvSpPr>
              <a:spLocks noChangeArrowheads="1"/>
            </p:cNvSpPr>
            <p:nvPr/>
          </p:nvSpPr>
          <p:spPr bwMode="auto">
            <a:xfrm>
              <a:off x="3888" y="2640"/>
              <a:ext cx="43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a:spcBef>
                  <a:spcPct val="0"/>
                </a:spcBef>
                <a:buClrTx/>
                <a:buSzTx/>
                <a:buFontTx/>
                <a:buNone/>
              </a:pPr>
              <a:r>
                <a:rPr lang="en-US" altLang="en-US" sz="3000" b="1">
                  <a:solidFill>
                    <a:srgbClr val="A50021"/>
                  </a:solidFill>
                  <a:latin typeface="Verdana" pitchFamily="34" charset="0"/>
                </a:rPr>
                <a:t>√</a:t>
              </a:r>
              <a:endParaRPr lang="en-US" altLang="en-US" sz="3000">
                <a:solidFill>
                  <a:srgbClr val="A50021"/>
                </a:solidFill>
                <a:latin typeface="Verdana" pitchFamily="34" charset="0"/>
              </a:endParaRPr>
            </a:p>
            <a:p>
              <a:pPr algn="ctr">
                <a:spcBef>
                  <a:spcPct val="0"/>
                </a:spcBef>
                <a:buClrTx/>
                <a:buSzTx/>
                <a:buFontTx/>
                <a:buNone/>
              </a:pPr>
              <a:r>
                <a:rPr lang="en-US" altLang="en-US" sz="1800">
                  <a:latin typeface="Verdana" pitchFamily="34" charset="0"/>
                </a:rPr>
                <a:t> </a:t>
              </a:r>
            </a:p>
          </p:txBody>
        </p:sp>
      </p:grpSp>
    </p:spTree>
    <p:extLst>
      <p:ext uri="{BB962C8B-B14F-4D97-AF65-F5344CB8AC3E}">
        <p14:creationId xmlns:p14="http://schemas.microsoft.com/office/powerpoint/2010/main" val="340710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Reconciling your Checking Account</a:t>
            </a:r>
            <a:endParaRPr lang="en-US" dirty="0"/>
          </a:p>
        </p:txBody>
      </p:sp>
      <p:sp>
        <p:nvSpPr>
          <p:cNvPr id="5" name="Rectangle 4"/>
          <p:cNvSpPr txBox="1">
            <a:spLocks noChangeArrowheads="1"/>
          </p:cNvSpPr>
          <p:nvPr/>
        </p:nvSpPr>
        <p:spPr bwMode="auto">
          <a:xfrm>
            <a:off x="893618" y="1388423"/>
            <a:ext cx="4495800" cy="1066800"/>
          </a:xfrm>
          <a:prstGeom prst="rect">
            <a:avLst/>
          </a:prstGeom>
          <a:ln/>
          <a:extLst/>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9pPr>
          </a:lstStyle>
          <a:p>
            <a:r>
              <a:rPr lang="en-US" altLang="en-US" sz="2400" dirty="0" smtClean="0">
                <a:solidFill>
                  <a:schemeClr val="tx1"/>
                </a:solidFill>
                <a:latin typeface="Centaur" pitchFamily="18" charset="0"/>
              </a:rPr>
              <a:t>Add any outstanding deposits – transactions that have not cleared the bank</a:t>
            </a:r>
          </a:p>
        </p:txBody>
      </p:sp>
      <p:sp>
        <p:nvSpPr>
          <p:cNvPr id="6" name="Rectangle 7"/>
          <p:cNvSpPr>
            <a:spLocks noChangeArrowheads="1"/>
          </p:cNvSpPr>
          <p:nvPr/>
        </p:nvSpPr>
        <p:spPr bwMode="auto">
          <a:xfrm>
            <a:off x="5237018" y="2074223"/>
            <a:ext cx="3124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lgn="ctr" eaLnBrk="1" hangingPunct="1">
              <a:spcBef>
                <a:spcPct val="0"/>
              </a:spcBef>
              <a:buClrTx/>
              <a:buSzTx/>
              <a:buFontTx/>
              <a:buNone/>
            </a:pPr>
            <a:r>
              <a:rPr lang="en-US" altLang="en-US" sz="2400" b="1"/>
              <a:t>Calculate the Subtotal</a:t>
            </a:r>
            <a:endParaRPr lang="en-US" altLang="en-US" sz="2400"/>
          </a:p>
        </p:txBody>
      </p:sp>
      <p:pic>
        <p:nvPicPr>
          <p:cNvPr id="7" name="Picture 25" descr="Deposits - Outstan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618" y="2683823"/>
            <a:ext cx="27908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6" descr="Reconcile - Par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8418" y="2683823"/>
            <a:ext cx="3581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1217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Reconciling your Checking Account</a:t>
            </a:r>
          </a:p>
        </p:txBody>
      </p:sp>
      <p:sp>
        <p:nvSpPr>
          <p:cNvPr id="5" name="Text Box 5"/>
          <p:cNvSpPr txBox="1">
            <a:spLocks noChangeArrowheads="1"/>
          </p:cNvSpPr>
          <p:nvPr/>
        </p:nvSpPr>
        <p:spPr bwMode="auto">
          <a:xfrm>
            <a:off x="533400" y="15240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
              <a:defRPr sz="2800">
                <a:solidFill>
                  <a:schemeClr val="tx1"/>
                </a:solidFill>
                <a:latin typeface="Centaur" pitchFamily="18" charset="0"/>
              </a:defRPr>
            </a:lvl1pPr>
            <a:lvl2pPr marL="742950" indent="-285750">
              <a:spcBef>
                <a:spcPct val="20000"/>
              </a:spcBef>
              <a:buClr>
                <a:schemeClr val="accent2"/>
              </a:buClr>
              <a:buSzPct val="70000"/>
              <a:buFont typeface="Wingdings" pitchFamily="2" charset="2"/>
              <a:buChar char="l"/>
              <a:defRPr sz="2400">
                <a:solidFill>
                  <a:schemeClr val="tx1"/>
                </a:solidFill>
                <a:latin typeface="Centaur" pitchFamily="18" charset="0"/>
              </a:defRPr>
            </a:lvl2pPr>
            <a:lvl3pPr marL="1143000" indent="-228600">
              <a:spcBef>
                <a:spcPct val="20000"/>
              </a:spcBef>
              <a:buClr>
                <a:schemeClr val="tx2"/>
              </a:buClr>
              <a:buSzPct val="65000"/>
              <a:buFont typeface="Wingdings" pitchFamily="2" charset="2"/>
              <a:buChar char="¡"/>
              <a:defRPr sz="2200">
                <a:solidFill>
                  <a:schemeClr val="tx1"/>
                </a:solidFill>
                <a:latin typeface="Centaur" pitchFamily="18"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Centaur" pitchFamily="18" charset="0"/>
              </a:defRPr>
            </a:lvl4pPr>
            <a:lvl5pPr marL="2057400" indent="-228600">
              <a:spcBef>
                <a:spcPct val="20000"/>
              </a:spcBef>
              <a:buClr>
                <a:schemeClr val="tx2"/>
              </a:buClr>
              <a:buSzPct val="60000"/>
              <a:buFont typeface="Wingdings" pitchFamily="2" charset="2"/>
              <a:buChar char="¡"/>
              <a:defRPr sz="1900">
                <a:solidFill>
                  <a:schemeClr val="tx1"/>
                </a:solidFill>
                <a:latin typeface="Centaur" pitchFamily="18"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Centaur" pitchFamily="18" charset="0"/>
              </a:defRPr>
            </a:lvl9pPr>
          </a:lstStyle>
          <a:p>
            <a:pPr>
              <a:spcBef>
                <a:spcPct val="0"/>
              </a:spcBef>
              <a:buClrTx/>
              <a:buSzTx/>
              <a:buFontTx/>
              <a:buNone/>
            </a:pPr>
            <a:r>
              <a:rPr lang="en-US" altLang="en-US" sz="2400" dirty="0"/>
              <a:t>Subtract any outstanding withdrawals and calculate</a:t>
            </a:r>
          </a:p>
        </p:txBody>
      </p:sp>
      <p:graphicFrame>
        <p:nvGraphicFramePr>
          <p:cNvPr id="3" name="Diagram 2"/>
          <p:cNvGraphicFramePr/>
          <p:nvPr>
            <p:extLst>
              <p:ext uri="{D42A27DB-BD31-4B8C-83A1-F6EECF244321}">
                <p14:modId xmlns:p14="http://schemas.microsoft.com/office/powerpoint/2010/main" val="79671097"/>
              </p:ext>
            </p:extLst>
          </p:nvPr>
        </p:nvGraphicFramePr>
        <p:xfrm>
          <a:off x="381000" y="5334000"/>
          <a:ext cx="8229600" cy="114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19" descr="Reconcile - Par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2089397"/>
            <a:ext cx="3624263"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17735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p:txBody>
          <a:bodyPr/>
          <a:lstStyle/>
          <a:p>
            <a:r>
              <a:rPr lang="en-US" altLang="en-US"/>
              <a:t>Check Writing</a:t>
            </a:r>
          </a:p>
        </p:txBody>
      </p:sp>
      <p:sp>
        <p:nvSpPr>
          <p:cNvPr id="88067" name="Rectangle 3"/>
          <p:cNvSpPr>
            <a:spLocks noGrp="1" noChangeArrowheads="1"/>
          </p:cNvSpPr>
          <p:nvPr>
            <p:ph type="subTitle" idx="1"/>
          </p:nvPr>
        </p:nvSpPr>
        <p:spPr/>
        <p:txBody>
          <a:bodyPr/>
          <a:lstStyle/>
          <a:p>
            <a:r>
              <a:rPr lang="en-US" altLang="en-US"/>
              <a:t>12 Rules About Checking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a:t>12 Rules About Checking</a:t>
            </a:r>
          </a:p>
        </p:txBody>
      </p:sp>
      <p:graphicFrame>
        <p:nvGraphicFramePr>
          <p:cNvPr id="2" name="Diagram 1"/>
          <p:cNvGraphicFramePr/>
          <p:nvPr>
            <p:extLst>
              <p:ext uri="{D42A27DB-BD31-4B8C-83A1-F6EECF244321}">
                <p14:modId xmlns:p14="http://schemas.microsoft.com/office/powerpoint/2010/main" val="740352360"/>
              </p:ext>
            </p:extLst>
          </p:nvPr>
        </p:nvGraphicFramePr>
        <p:xfrm>
          <a:off x="609600" y="16002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85C5ADCD-5FE4-4778-84C6-95170AF427D7}"/>
                                            </p:graphicEl>
                                          </p:spTgt>
                                        </p:tgtEl>
                                        <p:attrNameLst>
                                          <p:attrName>style.visibility</p:attrName>
                                        </p:attrNameLst>
                                      </p:cBhvr>
                                      <p:to>
                                        <p:strVal val="visible"/>
                                      </p:to>
                                    </p:set>
                                    <p:animEffect transition="in" filter="fade">
                                      <p:cBhvr>
                                        <p:cTn id="7" dur="500"/>
                                        <p:tgtEl>
                                          <p:spTgt spid="2">
                                            <p:graphicEl>
                                              <a:dgm id="{85C5ADCD-5FE4-4778-84C6-95170AF427D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7E7D0480-9C2A-48F0-B0E8-79262857E97E}"/>
                                            </p:graphicEl>
                                          </p:spTgt>
                                        </p:tgtEl>
                                        <p:attrNameLst>
                                          <p:attrName>style.visibility</p:attrName>
                                        </p:attrNameLst>
                                      </p:cBhvr>
                                      <p:to>
                                        <p:strVal val="visible"/>
                                      </p:to>
                                    </p:set>
                                    <p:animEffect transition="in" filter="fade">
                                      <p:cBhvr>
                                        <p:cTn id="12" dur="500"/>
                                        <p:tgtEl>
                                          <p:spTgt spid="2">
                                            <p:graphicEl>
                                              <a:dgm id="{7E7D0480-9C2A-48F0-B0E8-79262857E97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F60BEA32-68F6-4BDC-9A0B-38F7EC792E8E}"/>
                                            </p:graphicEl>
                                          </p:spTgt>
                                        </p:tgtEl>
                                        <p:attrNameLst>
                                          <p:attrName>style.visibility</p:attrName>
                                        </p:attrNameLst>
                                      </p:cBhvr>
                                      <p:to>
                                        <p:strVal val="visible"/>
                                      </p:to>
                                    </p:set>
                                    <p:animEffect transition="in" filter="fade">
                                      <p:cBhvr>
                                        <p:cTn id="17" dur="500"/>
                                        <p:tgtEl>
                                          <p:spTgt spid="2">
                                            <p:graphicEl>
                                              <a:dgm id="{F60BEA32-68F6-4BDC-9A0B-38F7EC792E8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872AA42F-F38D-43F0-9376-60EF16C7890A}"/>
                                            </p:graphicEl>
                                          </p:spTgt>
                                        </p:tgtEl>
                                        <p:attrNameLst>
                                          <p:attrName>style.visibility</p:attrName>
                                        </p:attrNameLst>
                                      </p:cBhvr>
                                      <p:to>
                                        <p:strVal val="visible"/>
                                      </p:to>
                                    </p:set>
                                    <p:animEffect transition="in" filter="fade">
                                      <p:cBhvr>
                                        <p:cTn id="22" dur="500"/>
                                        <p:tgtEl>
                                          <p:spTgt spid="2">
                                            <p:graphicEl>
                                              <a:dgm id="{872AA42F-F38D-43F0-9376-60EF16C789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t>12 Rules About Checking</a:t>
            </a:r>
          </a:p>
        </p:txBody>
      </p:sp>
      <p:graphicFrame>
        <p:nvGraphicFramePr>
          <p:cNvPr id="2" name="Diagram 1"/>
          <p:cNvGraphicFramePr/>
          <p:nvPr>
            <p:extLst>
              <p:ext uri="{D42A27DB-BD31-4B8C-83A1-F6EECF244321}">
                <p14:modId xmlns:p14="http://schemas.microsoft.com/office/powerpoint/2010/main" val="1459631200"/>
              </p:ext>
            </p:extLst>
          </p:nvPr>
        </p:nvGraphicFramePr>
        <p:xfrm>
          <a:off x="381000" y="1371600"/>
          <a:ext cx="8305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graphicEl>
                                              <a:dgm id="{D7F40D00-F1D4-4B71-A7B7-22ECABE6AF90}"/>
                                            </p:graphicEl>
                                          </p:spTgt>
                                        </p:tgtEl>
                                        <p:attrNameLst>
                                          <p:attrName>style.visibility</p:attrName>
                                        </p:attrNameLst>
                                      </p:cBhvr>
                                      <p:to>
                                        <p:strVal val="visible"/>
                                      </p:to>
                                    </p:set>
                                    <p:anim calcmode="lin" valueType="num">
                                      <p:cBhvr additive="base">
                                        <p:cTn id="7" dur="500" fill="hold"/>
                                        <p:tgtEl>
                                          <p:spTgt spid="2">
                                            <p:graphicEl>
                                              <a:dgm id="{D7F40D00-F1D4-4B71-A7B7-22ECABE6AF9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graphicEl>
                                              <a:dgm id="{D7F40D00-F1D4-4B71-A7B7-22ECABE6AF90}"/>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graphicEl>
                                              <a:dgm id="{A93B42D4-041A-4465-B387-D77188B8E936}"/>
                                            </p:graphicEl>
                                          </p:spTgt>
                                        </p:tgtEl>
                                        <p:attrNameLst>
                                          <p:attrName>style.visibility</p:attrName>
                                        </p:attrNameLst>
                                      </p:cBhvr>
                                      <p:to>
                                        <p:strVal val="visible"/>
                                      </p:to>
                                    </p:set>
                                    <p:anim calcmode="lin" valueType="num">
                                      <p:cBhvr additive="base">
                                        <p:cTn id="11" dur="500" fill="hold"/>
                                        <p:tgtEl>
                                          <p:spTgt spid="2">
                                            <p:graphicEl>
                                              <a:dgm id="{A93B42D4-041A-4465-B387-D77188B8E936}"/>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graphicEl>
                                              <a:dgm id="{A93B42D4-041A-4465-B387-D77188B8E936}"/>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graphicEl>
                                              <a:dgm id="{36870FE6-5A35-4907-ADA8-05C6FC30BC10}"/>
                                            </p:graphicEl>
                                          </p:spTgt>
                                        </p:tgtEl>
                                        <p:attrNameLst>
                                          <p:attrName>style.visibility</p:attrName>
                                        </p:attrNameLst>
                                      </p:cBhvr>
                                      <p:to>
                                        <p:strVal val="visible"/>
                                      </p:to>
                                    </p:set>
                                    <p:anim calcmode="lin" valueType="num">
                                      <p:cBhvr additive="base">
                                        <p:cTn id="17" dur="500" fill="hold"/>
                                        <p:tgtEl>
                                          <p:spTgt spid="2">
                                            <p:graphicEl>
                                              <a:dgm id="{36870FE6-5A35-4907-ADA8-05C6FC30BC1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graphicEl>
                                              <a:dgm id="{36870FE6-5A35-4907-ADA8-05C6FC30BC10}"/>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graphicEl>
                                              <a:dgm id="{4143CD82-4E79-4E12-974A-4B33EC17AB7D}"/>
                                            </p:graphicEl>
                                          </p:spTgt>
                                        </p:tgtEl>
                                        <p:attrNameLst>
                                          <p:attrName>style.visibility</p:attrName>
                                        </p:attrNameLst>
                                      </p:cBhvr>
                                      <p:to>
                                        <p:strVal val="visible"/>
                                      </p:to>
                                    </p:set>
                                    <p:anim calcmode="lin" valueType="num">
                                      <p:cBhvr additive="base">
                                        <p:cTn id="23" dur="500" fill="hold"/>
                                        <p:tgtEl>
                                          <p:spTgt spid="2">
                                            <p:graphicEl>
                                              <a:dgm id="{4143CD82-4E79-4E12-974A-4B33EC17AB7D}"/>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graphicEl>
                                              <a:dgm id="{4143CD82-4E79-4E12-974A-4B33EC17AB7D}"/>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graphicEl>
                                              <a:dgm id="{42F5081E-935D-4E91-829E-82128101728C}"/>
                                            </p:graphicEl>
                                          </p:spTgt>
                                        </p:tgtEl>
                                        <p:attrNameLst>
                                          <p:attrName>style.visibility</p:attrName>
                                        </p:attrNameLst>
                                      </p:cBhvr>
                                      <p:to>
                                        <p:strVal val="visible"/>
                                      </p:to>
                                    </p:set>
                                    <p:anim calcmode="lin" valueType="num">
                                      <p:cBhvr additive="base">
                                        <p:cTn id="27" dur="500" fill="hold"/>
                                        <p:tgtEl>
                                          <p:spTgt spid="2">
                                            <p:graphicEl>
                                              <a:dgm id="{42F5081E-935D-4E91-829E-82128101728C}"/>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graphicEl>
                                              <a:dgm id="{42F5081E-935D-4E91-829E-82128101728C}"/>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graphicEl>
                                              <a:dgm id="{530736CC-6DA5-4E50-B247-9336243B0588}"/>
                                            </p:graphicEl>
                                          </p:spTgt>
                                        </p:tgtEl>
                                        <p:attrNameLst>
                                          <p:attrName>style.visibility</p:attrName>
                                        </p:attrNameLst>
                                      </p:cBhvr>
                                      <p:to>
                                        <p:strVal val="visible"/>
                                      </p:to>
                                    </p:set>
                                    <p:anim calcmode="lin" valueType="num">
                                      <p:cBhvr additive="base">
                                        <p:cTn id="33" dur="500" fill="hold"/>
                                        <p:tgtEl>
                                          <p:spTgt spid="2">
                                            <p:graphicEl>
                                              <a:dgm id="{530736CC-6DA5-4E50-B247-9336243B0588}"/>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graphicEl>
                                              <a:dgm id="{530736CC-6DA5-4E50-B247-9336243B0588}"/>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graphicEl>
                                              <a:dgm id="{BE6F2147-5071-4C72-B032-4AAA0A0D4BF8}"/>
                                            </p:graphicEl>
                                          </p:spTgt>
                                        </p:tgtEl>
                                        <p:attrNameLst>
                                          <p:attrName>style.visibility</p:attrName>
                                        </p:attrNameLst>
                                      </p:cBhvr>
                                      <p:to>
                                        <p:strVal val="visible"/>
                                      </p:to>
                                    </p:set>
                                    <p:anim calcmode="lin" valueType="num">
                                      <p:cBhvr additive="base">
                                        <p:cTn id="39" dur="500" fill="hold"/>
                                        <p:tgtEl>
                                          <p:spTgt spid="2">
                                            <p:graphicEl>
                                              <a:dgm id="{BE6F2147-5071-4C72-B032-4AAA0A0D4BF8}"/>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graphicEl>
                                              <a:dgm id="{BE6F2147-5071-4C72-B032-4AAA0A0D4BF8}"/>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graphicEl>
                                              <a:dgm id="{C69DCCA4-62BE-415E-B68F-6FBA108ED719}"/>
                                            </p:graphicEl>
                                          </p:spTgt>
                                        </p:tgtEl>
                                        <p:attrNameLst>
                                          <p:attrName>style.visibility</p:attrName>
                                        </p:attrNameLst>
                                      </p:cBhvr>
                                      <p:to>
                                        <p:strVal val="visible"/>
                                      </p:to>
                                    </p:set>
                                    <p:anim calcmode="lin" valueType="num">
                                      <p:cBhvr additive="base">
                                        <p:cTn id="43" dur="500" fill="hold"/>
                                        <p:tgtEl>
                                          <p:spTgt spid="2">
                                            <p:graphicEl>
                                              <a:dgm id="{C69DCCA4-62BE-415E-B68F-6FBA108ED719}"/>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graphicEl>
                                              <a:dgm id="{C69DCCA4-62BE-415E-B68F-6FBA108ED719}"/>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graphicEl>
                                              <a:dgm id="{BA38E20E-CFE9-4DDA-82F0-AC871A16EF3C}"/>
                                            </p:graphicEl>
                                          </p:spTgt>
                                        </p:tgtEl>
                                        <p:attrNameLst>
                                          <p:attrName>style.visibility</p:attrName>
                                        </p:attrNameLst>
                                      </p:cBhvr>
                                      <p:to>
                                        <p:strVal val="visible"/>
                                      </p:to>
                                    </p:set>
                                    <p:anim calcmode="lin" valueType="num">
                                      <p:cBhvr additive="base">
                                        <p:cTn id="49" dur="500" fill="hold"/>
                                        <p:tgtEl>
                                          <p:spTgt spid="2">
                                            <p:graphicEl>
                                              <a:dgm id="{BA38E20E-CFE9-4DDA-82F0-AC871A16EF3C}"/>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graphicEl>
                                              <a:dgm id="{BA38E20E-CFE9-4DDA-82F0-AC871A16EF3C}"/>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graphicEl>
                                              <a:dgm id="{4F542A6A-4B85-4139-92E4-CFE4769EBEA6}"/>
                                            </p:graphicEl>
                                          </p:spTgt>
                                        </p:tgtEl>
                                        <p:attrNameLst>
                                          <p:attrName>style.visibility</p:attrName>
                                        </p:attrNameLst>
                                      </p:cBhvr>
                                      <p:to>
                                        <p:strVal val="visible"/>
                                      </p:to>
                                    </p:set>
                                    <p:anim calcmode="lin" valueType="num">
                                      <p:cBhvr additive="base">
                                        <p:cTn id="55" dur="500" fill="hold"/>
                                        <p:tgtEl>
                                          <p:spTgt spid="2">
                                            <p:graphicEl>
                                              <a:dgm id="{4F542A6A-4B85-4139-92E4-CFE4769EBEA6}"/>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graphicEl>
                                              <a:dgm id="{4F542A6A-4B85-4139-92E4-CFE4769EBEA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Check Writing</a:t>
            </a:r>
          </a:p>
        </p:txBody>
      </p:sp>
      <p:sp>
        <p:nvSpPr>
          <p:cNvPr id="70659" name="Rectangle 3"/>
          <p:cNvSpPr>
            <a:spLocks noGrp="1" noChangeArrowheads="1"/>
          </p:cNvSpPr>
          <p:nvPr>
            <p:ph type="body" sz="half" idx="1"/>
          </p:nvPr>
        </p:nvSpPr>
        <p:spPr/>
        <p:txBody>
          <a:bodyPr/>
          <a:lstStyle/>
          <a:p>
            <a:r>
              <a:rPr lang="en-US" altLang="en-US" sz="2800"/>
              <a:t>PAYEE:  Write the name of the person or business on the line, </a:t>
            </a:r>
            <a:r>
              <a:rPr lang="en-US" altLang="en-US" sz="2800" i="1"/>
              <a:t>“Pay to the order of.”</a:t>
            </a:r>
          </a:p>
        </p:txBody>
      </p:sp>
      <p:pic>
        <p:nvPicPr>
          <p:cNvPr id="70660"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0661" name="AutoShape 5"/>
          <p:cNvSpPr>
            <a:spLocks noChangeArrowheads="1"/>
          </p:cNvSpPr>
          <p:nvPr/>
        </p:nvSpPr>
        <p:spPr bwMode="auto">
          <a:xfrm rot="-1354449">
            <a:off x="2819400" y="38100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12 Rules About Checking</a:t>
            </a:r>
          </a:p>
        </p:txBody>
      </p:sp>
      <p:graphicFrame>
        <p:nvGraphicFramePr>
          <p:cNvPr id="2" name="Diagram 1"/>
          <p:cNvGraphicFramePr/>
          <p:nvPr>
            <p:extLst>
              <p:ext uri="{D42A27DB-BD31-4B8C-83A1-F6EECF244321}">
                <p14:modId xmlns:p14="http://schemas.microsoft.com/office/powerpoint/2010/main" val="1514146072"/>
              </p:ext>
            </p:extLst>
          </p:nvPr>
        </p:nvGraphicFramePr>
        <p:xfrm>
          <a:off x="609600" y="16002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graphicEl>
                                              <a:dgm id="{BF8A41E7-88DB-4547-B50A-BFF2F30CE689}"/>
                                            </p:graphicEl>
                                          </p:spTgt>
                                        </p:tgtEl>
                                        <p:attrNameLst>
                                          <p:attrName>style.visibility</p:attrName>
                                        </p:attrNameLst>
                                      </p:cBhvr>
                                      <p:to>
                                        <p:strVal val="visible"/>
                                      </p:to>
                                    </p:set>
                                    <p:animEffect transition="in" filter="wheel(1)">
                                      <p:cBhvr>
                                        <p:cTn id="7" dur="2000"/>
                                        <p:tgtEl>
                                          <p:spTgt spid="2">
                                            <p:graphicEl>
                                              <a:dgm id="{BF8A41E7-88DB-4547-B50A-BFF2F30CE6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graphicEl>
                                              <a:dgm id="{001675C0-1E39-4FC8-8080-EDEAB436AB27}"/>
                                            </p:graphicEl>
                                          </p:spTgt>
                                        </p:tgtEl>
                                        <p:attrNameLst>
                                          <p:attrName>style.visibility</p:attrName>
                                        </p:attrNameLst>
                                      </p:cBhvr>
                                      <p:to>
                                        <p:strVal val="visible"/>
                                      </p:to>
                                    </p:set>
                                    <p:animEffect transition="in" filter="wheel(1)">
                                      <p:cBhvr>
                                        <p:cTn id="12" dur="2000"/>
                                        <p:tgtEl>
                                          <p:spTgt spid="2">
                                            <p:graphicEl>
                                              <a:dgm id="{001675C0-1E39-4FC8-8080-EDEAB436AB27}"/>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2">
                                            <p:graphicEl>
                                              <a:dgm id="{2F2F27CF-08BC-4FF9-B02B-1E0B35E021E5}"/>
                                            </p:graphicEl>
                                          </p:spTgt>
                                        </p:tgtEl>
                                        <p:attrNameLst>
                                          <p:attrName>style.visibility</p:attrName>
                                        </p:attrNameLst>
                                      </p:cBhvr>
                                      <p:to>
                                        <p:strVal val="visible"/>
                                      </p:to>
                                    </p:set>
                                    <p:animEffect transition="in" filter="wheel(1)">
                                      <p:cBhvr>
                                        <p:cTn id="15" dur="2000"/>
                                        <p:tgtEl>
                                          <p:spTgt spid="2">
                                            <p:graphicEl>
                                              <a:dgm id="{2F2F27CF-08BC-4FF9-B02B-1E0B35E021E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2">
                                            <p:graphicEl>
                                              <a:dgm id="{06CCF0E3-CDAA-4A4B-B746-7B985E0B2D2A}"/>
                                            </p:graphicEl>
                                          </p:spTgt>
                                        </p:tgtEl>
                                        <p:attrNameLst>
                                          <p:attrName>style.visibility</p:attrName>
                                        </p:attrNameLst>
                                      </p:cBhvr>
                                      <p:to>
                                        <p:strVal val="visible"/>
                                      </p:to>
                                    </p:set>
                                    <p:animEffect transition="in" filter="wheel(1)">
                                      <p:cBhvr>
                                        <p:cTn id="20" dur="2000"/>
                                        <p:tgtEl>
                                          <p:spTgt spid="2">
                                            <p:graphicEl>
                                              <a:dgm id="{06CCF0E3-CDAA-4A4B-B746-7B985E0B2D2A}"/>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2">
                                            <p:graphicEl>
                                              <a:dgm id="{D896659C-99F5-4877-AD04-E917667ED791}"/>
                                            </p:graphicEl>
                                          </p:spTgt>
                                        </p:tgtEl>
                                        <p:attrNameLst>
                                          <p:attrName>style.visibility</p:attrName>
                                        </p:attrNameLst>
                                      </p:cBhvr>
                                      <p:to>
                                        <p:strVal val="visible"/>
                                      </p:to>
                                    </p:set>
                                    <p:animEffect transition="in" filter="wheel(1)">
                                      <p:cBhvr>
                                        <p:cTn id="25" dur="2000"/>
                                        <p:tgtEl>
                                          <p:spTgt spid="2">
                                            <p:graphicEl>
                                              <a:dgm id="{D896659C-99F5-4877-AD04-E917667ED791}"/>
                                            </p:graphic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2">
                                            <p:graphicEl>
                                              <a:dgm id="{F55C9F0F-99C5-4CBF-ADC2-DA81A84DB646}"/>
                                            </p:graphicEl>
                                          </p:spTgt>
                                        </p:tgtEl>
                                        <p:attrNameLst>
                                          <p:attrName>style.visibility</p:attrName>
                                        </p:attrNameLst>
                                      </p:cBhvr>
                                      <p:to>
                                        <p:strVal val="visible"/>
                                      </p:to>
                                    </p:set>
                                    <p:animEffect transition="in" filter="wheel(1)">
                                      <p:cBhvr>
                                        <p:cTn id="28" dur="2000"/>
                                        <p:tgtEl>
                                          <p:spTgt spid="2">
                                            <p:graphicEl>
                                              <a:dgm id="{F55C9F0F-99C5-4CBF-ADC2-DA81A84DB64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p:txBody>
          <a:bodyPr/>
          <a:lstStyle/>
          <a:p>
            <a:r>
              <a:rPr lang="en-US" altLang="en-US"/>
              <a:t>Check Writing</a:t>
            </a:r>
          </a:p>
        </p:txBody>
      </p:sp>
      <p:sp>
        <p:nvSpPr>
          <p:cNvPr id="97283" name="Rectangle 3"/>
          <p:cNvSpPr>
            <a:spLocks noGrp="1" noChangeArrowheads="1"/>
          </p:cNvSpPr>
          <p:nvPr>
            <p:ph type="subTitle" idx="1"/>
          </p:nvPr>
        </p:nvSpPr>
        <p:spPr/>
        <p:txBody>
          <a:bodyPr/>
          <a:lstStyle/>
          <a:p>
            <a:r>
              <a:rPr lang="en-US" altLang="en-US"/>
              <a:t>The End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Check Writing</a:t>
            </a:r>
          </a:p>
        </p:txBody>
      </p:sp>
      <p:sp>
        <p:nvSpPr>
          <p:cNvPr id="71683" name="Rectangle 3"/>
          <p:cNvSpPr>
            <a:spLocks noGrp="1" noChangeArrowheads="1"/>
          </p:cNvSpPr>
          <p:nvPr>
            <p:ph type="body" sz="half" idx="1"/>
          </p:nvPr>
        </p:nvSpPr>
        <p:spPr/>
        <p:txBody>
          <a:bodyPr/>
          <a:lstStyle/>
          <a:p>
            <a:r>
              <a:rPr lang="en-US" altLang="en-US" sz="2800"/>
              <a:t>AMOUNT IN NUMBERS:  Write the amount of the check in numbers.  </a:t>
            </a:r>
          </a:p>
        </p:txBody>
      </p:sp>
      <p:pic>
        <p:nvPicPr>
          <p:cNvPr id="71684"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1685" name="AutoShape 5"/>
          <p:cNvSpPr>
            <a:spLocks noChangeArrowheads="1"/>
          </p:cNvSpPr>
          <p:nvPr/>
        </p:nvSpPr>
        <p:spPr bwMode="auto">
          <a:xfrm rot="-1354449">
            <a:off x="7010400" y="38100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t>Check Writing</a:t>
            </a:r>
          </a:p>
        </p:txBody>
      </p:sp>
      <p:sp>
        <p:nvSpPr>
          <p:cNvPr id="83971" name="Rectangle 3"/>
          <p:cNvSpPr>
            <a:spLocks noGrp="1" noChangeArrowheads="1"/>
          </p:cNvSpPr>
          <p:nvPr>
            <p:ph type="body" sz="half" idx="1"/>
          </p:nvPr>
        </p:nvSpPr>
        <p:spPr/>
        <p:txBody>
          <a:bodyPr/>
          <a:lstStyle/>
          <a:p>
            <a:r>
              <a:rPr lang="en-US" altLang="en-US" sz="2800"/>
              <a:t>AMOUNT IN WORDS:  Write the amount of the check in words.  </a:t>
            </a:r>
          </a:p>
        </p:txBody>
      </p:sp>
      <p:pic>
        <p:nvPicPr>
          <p:cNvPr id="83972"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83973" name="AutoShape 5"/>
          <p:cNvSpPr>
            <a:spLocks noChangeArrowheads="1"/>
          </p:cNvSpPr>
          <p:nvPr/>
        </p:nvSpPr>
        <p:spPr bwMode="auto">
          <a:xfrm rot="-1354449">
            <a:off x="2057400" y="41148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Check Writing</a:t>
            </a:r>
          </a:p>
        </p:txBody>
      </p:sp>
      <p:sp>
        <p:nvSpPr>
          <p:cNvPr id="72707" name="Rectangle 3"/>
          <p:cNvSpPr>
            <a:spLocks noGrp="1" noChangeArrowheads="1"/>
          </p:cNvSpPr>
          <p:nvPr>
            <p:ph type="body" sz="half" idx="1"/>
          </p:nvPr>
        </p:nvSpPr>
        <p:spPr/>
        <p:txBody>
          <a:bodyPr/>
          <a:lstStyle/>
          <a:p>
            <a:r>
              <a:rPr lang="en-US" altLang="en-US" sz="2800"/>
              <a:t>SIGNATURE:  Sign all checks the way you sign the signature card.  </a:t>
            </a:r>
          </a:p>
        </p:txBody>
      </p:sp>
      <p:pic>
        <p:nvPicPr>
          <p:cNvPr id="72708"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2709" name="AutoShape 5"/>
          <p:cNvSpPr>
            <a:spLocks noChangeArrowheads="1"/>
          </p:cNvSpPr>
          <p:nvPr/>
        </p:nvSpPr>
        <p:spPr bwMode="auto">
          <a:xfrm rot="-1354449">
            <a:off x="6172200" y="52578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Check Writing</a:t>
            </a:r>
          </a:p>
        </p:txBody>
      </p:sp>
      <p:sp>
        <p:nvSpPr>
          <p:cNvPr id="73731" name="Rectangle 3"/>
          <p:cNvSpPr>
            <a:spLocks noGrp="1" noChangeArrowheads="1"/>
          </p:cNvSpPr>
          <p:nvPr>
            <p:ph type="body" sz="half" idx="1"/>
          </p:nvPr>
        </p:nvSpPr>
        <p:spPr/>
        <p:txBody>
          <a:bodyPr/>
          <a:lstStyle/>
          <a:p>
            <a:r>
              <a:rPr lang="en-US" altLang="en-US" sz="2800"/>
              <a:t>MEMO:  Use the memo area to note the reason for the check.  </a:t>
            </a:r>
          </a:p>
        </p:txBody>
      </p:sp>
      <p:pic>
        <p:nvPicPr>
          <p:cNvPr id="73732"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3733" name="AutoShape 5"/>
          <p:cNvSpPr>
            <a:spLocks noChangeArrowheads="1"/>
          </p:cNvSpPr>
          <p:nvPr/>
        </p:nvSpPr>
        <p:spPr bwMode="auto">
          <a:xfrm rot="-1354449">
            <a:off x="2667000" y="5181600"/>
            <a:ext cx="1066800" cy="304800"/>
          </a:xfrm>
          <a:prstGeom prst="leftArrow">
            <a:avLst>
              <a:gd name="adj1" fmla="val 50000"/>
              <a:gd name="adj2" fmla="val 87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Check Writing</a:t>
            </a:r>
          </a:p>
        </p:txBody>
      </p:sp>
      <p:sp>
        <p:nvSpPr>
          <p:cNvPr id="74755" name="Rectangle 3"/>
          <p:cNvSpPr>
            <a:spLocks noGrp="1" noChangeArrowheads="1"/>
          </p:cNvSpPr>
          <p:nvPr>
            <p:ph type="body" sz="half" idx="1"/>
          </p:nvPr>
        </p:nvSpPr>
        <p:spPr/>
        <p:txBody>
          <a:bodyPr/>
          <a:lstStyle/>
          <a:p>
            <a:r>
              <a:rPr lang="en-US" altLang="en-US" sz="2800"/>
              <a:t>ROUTING NUMBERS:  The nine-digit string of numbers used to identify your bank to process the transaction  </a:t>
            </a:r>
          </a:p>
        </p:txBody>
      </p:sp>
      <p:pic>
        <p:nvPicPr>
          <p:cNvPr id="74756" name="Picture 4" descr="Write a Check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3048000"/>
            <a:ext cx="7162800" cy="3055938"/>
          </a:xfrm>
        </p:spPr>
      </p:pic>
      <p:sp>
        <p:nvSpPr>
          <p:cNvPr id="74759" name="Oval 7"/>
          <p:cNvSpPr>
            <a:spLocks noChangeArrowheads="1"/>
          </p:cNvSpPr>
          <p:nvPr/>
        </p:nvSpPr>
        <p:spPr bwMode="auto">
          <a:xfrm>
            <a:off x="914400" y="5715000"/>
            <a:ext cx="1447800" cy="3810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4468</TotalTime>
  <Words>983</Words>
  <Application>Microsoft Office PowerPoint</Application>
  <PresentationFormat>On-screen Show (4:3)</PresentationFormat>
  <Paragraphs>150</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Arial Black</vt:lpstr>
      <vt:lpstr>Brush Script MT</vt:lpstr>
      <vt:lpstr>Centaur</vt:lpstr>
      <vt:lpstr>Times New Roman</vt:lpstr>
      <vt:lpstr>Verdana</vt:lpstr>
      <vt:lpstr>Wingdings</vt:lpstr>
      <vt:lpstr>Radial</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How to Cash a Check </vt:lpstr>
      <vt:lpstr>How to Cash a Check </vt:lpstr>
      <vt:lpstr>How to Cash a Check </vt:lpstr>
      <vt:lpstr>Completing a Deposit Slip</vt:lpstr>
      <vt:lpstr>Checking Account Register </vt:lpstr>
      <vt:lpstr>Check Register</vt:lpstr>
      <vt:lpstr>Check Register</vt:lpstr>
      <vt:lpstr>Check Register</vt:lpstr>
      <vt:lpstr>Check Register </vt:lpstr>
      <vt:lpstr>Check Register</vt:lpstr>
      <vt:lpstr>Check Register</vt:lpstr>
      <vt:lpstr>Reconciling a Checking Account </vt:lpstr>
      <vt:lpstr>Steps for Reconciling</vt:lpstr>
      <vt:lpstr>Place a check mark in the √ T column for all transactions that have been cleared and are shown on the bank statement</vt:lpstr>
      <vt:lpstr>Reconciling your Checking Account</vt:lpstr>
      <vt:lpstr>Reconciling your Checking Account</vt:lpstr>
      <vt:lpstr>Check Writing</vt:lpstr>
      <vt:lpstr>12 Rules About Checking</vt:lpstr>
      <vt:lpstr>12 Rules About Checking</vt:lpstr>
      <vt:lpstr>12 Rules About Checking</vt:lpstr>
      <vt:lpstr>Check Writing</vt:lpstr>
    </vt:vector>
  </TitlesOfParts>
  <Company>asd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 Writing</dc:title>
  <dc:creator>Fabrikam</dc:creator>
  <cp:lastModifiedBy>Julie Sutherland</cp:lastModifiedBy>
  <cp:revision>28</cp:revision>
  <dcterms:created xsi:type="dcterms:W3CDTF">2006-09-15T14:20:31Z</dcterms:created>
  <dcterms:modified xsi:type="dcterms:W3CDTF">2015-05-11T14:29:00Z</dcterms:modified>
</cp:coreProperties>
</file>