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40"/>
  </p:notesMasterIdLst>
  <p:handoutMasterIdLst>
    <p:handoutMasterId r:id="rId41"/>
  </p:handoutMasterIdLst>
  <p:sldIdLst>
    <p:sldId id="305" r:id="rId2"/>
    <p:sldId id="307" r:id="rId3"/>
    <p:sldId id="308" r:id="rId4"/>
    <p:sldId id="256" r:id="rId5"/>
    <p:sldId id="271" r:id="rId6"/>
    <p:sldId id="273" r:id="rId7"/>
    <p:sldId id="275" r:id="rId8"/>
    <p:sldId id="260" r:id="rId9"/>
    <p:sldId id="277" r:id="rId10"/>
    <p:sldId id="262" r:id="rId11"/>
    <p:sldId id="276" r:id="rId12"/>
    <p:sldId id="264" r:id="rId13"/>
    <p:sldId id="283" r:id="rId14"/>
    <p:sldId id="279" r:id="rId15"/>
    <p:sldId id="261" r:id="rId16"/>
    <p:sldId id="306" r:id="rId17"/>
    <p:sldId id="286" r:id="rId18"/>
    <p:sldId id="284" r:id="rId19"/>
    <p:sldId id="285" r:id="rId20"/>
    <p:sldId id="309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6" autoAdjust="0"/>
    <p:restoredTop sz="94658" autoAdjust="0"/>
  </p:normalViewPr>
  <p:slideViewPr>
    <p:cSldViewPr>
      <p:cViewPr varScale="1">
        <p:scale>
          <a:sx n="106" d="100"/>
          <a:sy n="106" d="100"/>
        </p:scale>
        <p:origin x="14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N708\SYS\HOME\STAFF\RKRISTIE\Computer%20Technology\Excel\Charts\Project%20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N708\SYS\HOME\STAFF\RKRISTIE\Computer%20Technology\Excel\Charts\Project%202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N708\SYS\HOME\STAFF\RKRISTIE\Computer%20Technology\Excel\Charts\Project%202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N708\SYS\HOME\STAFF\RKRISTIE\Computer%20Technology\Excel\Charts\Project%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TOTAL ENROLLMENT</a:t>
            </a:r>
          </a:p>
          <a:p>
            <a:pPr>
              <a:defRPr/>
            </a:pPr>
            <a:r>
              <a:rPr lang="en-US"/>
              <a:t>Project 23B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Sheet1!$D$3</c:f>
              <c:strCache>
                <c:ptCount val="1"/>
                <c:pt idx="0">
                  <c:v>Total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Sheet1!$A$4:$A$7</c:f>
              <c:strCache>
                <c:ptCount val="4"/>
                <c:pt idx="0">
                  <c:v>Freshman</c:v>
                </c:pt>
                <c:pt idx="1">
                  <c:v>Sophomores</c:v>
                </c:pt>
                <c:pt idx="2">
                  <c:v>Juniors</c:v>
                </c:pt>
                <c:pt idx="3">
                  <c:v>Seniors</c:v>
                </c:pt>
              </c:strCache>
            </c:strRef>
          </c:cat>
          <c:val>
            <c:numRef>
              <c:f>Sheet1!$D$4:$D$7</c:f>
              <c:numCache>
                <c:formatCode>General</c:formatCode>
                <c:ptCount val="4"/>
                <c:pt idx="0">
                  <c:v>1729</c:v>
                </c:pt>
                <c:pt idx="1">
                  <c:v>1777</c:v>
                </c:pt>
                <c:pt idx="2">
                  <c:v>1710</c:v>
                </c:pt>
                <c:pt idx="3">
                  <c:v>1748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57150" cap="flat" cmpd="sng" algn="ctr">
      <a:solidFill>
        <a:schemeClr val="dk1"/>
      </a:solidFill>
      <a:prstDash val="sysDot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EARNINGS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Earnings</c:v>
                </c:pt>
              </c:strCache>
            </c:strRef>
          </c:tx>
          <c:spPr>
            <a:ln>
              <a:solidFill>
                <a:srgbClr val="7030A0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7030A0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Sheet1!$A$4:$A$8</c:f>
              <c:strCache>
                <c:ptCount val="5"/>
                <c:pt idx="0">
                  <c:v>No Diploma</c:v>
                </c:pt>
                <c:pt idx="1">
                  <c:v>High School Diploma</c:v>
                </c:pt>
                <c:pt idx="2">
                  <c:v>2-Year College</c:v>
                </c:pt>
                <c:pt idx="3">
                  <c:v>4-Year College</c:v>
                </c:pt>
                <c:pt idx="4">
                  <c:v>Master's Degree</c:v>
                </c:pt>
              </c:strCache>
            </c:strRef>
          </c:cat>
          <c:val>
            <c:numRef>
              <c:f>Sheet1!$B$4:$B$8</c:f>
              <c:numCache>
                <c:formatCode>"$"#,##0</c:formatCode>
                <c:ptCount val="5"/>
                <c:pt idx="0">
                  <c:v>1000000</c:v>
                </c:pt>
                <c:pt idx="1">
                  <c:v>1470000</c:v>
                </c:pt>
                <c:pt idx="2">
                  <c:v>1940000</c:v>
                </c:pt>
                <c:pt idx="3">
                  <c:v>2900000</c:v>
                </c:pt>
                <c:pt idx="4">
                  <c:v>4390000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497640"/>
        <c:axId val="185498032"/>
      </c:lineChart>
      <c:catAx>
        <c:axId val="185497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498032"/>
        <c:crosses val="autoZero"/>
        <c:auto val="1"/>
        <c:lblAlgn val="ctr"/>
        <c:lblOffset val="100"/>
        <c:noMultiLvlLbl val="0"/>
      </c:catAx>
      <c:valAx>
        <c:axId val="185498032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185497640"/>
        <c:crosses val="autoZero"/>
        <c:crossBetween val="between"/>
      </c:valAx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5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defRPr>
            </a:pPr>
            <a:r>
              <a:rPr lang="en-US" sz="25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WORKFORCE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Men</c:v>
                </c:pt>
              </c:strCache>
            </c:strRef>
          </c:tx>
          <c:spPr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c:spPr>
          <c:invertIfNegative val="0"/>
          <c:cat>
            <c:strRef>
              <c:f>Sheet1!$B$3:$E$3</c:f>
              <c:strCache>
                <c:ptCount val="4"/>
                <c:pt idx="0">
                  <c:v>1920-30</c:v>
                </c:pt>
                <c:pt idx="1">
                  <c:v>1940-50</c:v>
                </c:pt>
                <c:pt idx="2">
                  <c:v>1960-70</c:v>
                </c:pt>
                <c:pt idx="3">
                  <c:v>1980-90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95</c:v>
                </c:pt>
                <c:pt idx="1">
                  <c:v>75</c:v>
                </c:pt>
                <c:pt idx="2">
                  <c:v>60</c:v>
                </c:pt>
                <c:pt idx="3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Women</c:v>
                </c:pt>
              </c:strCache>
            </c:strRef>
          </c:tx>
          <c:spPr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invertIfNegative val="0"/>
          <c:cat>
            <c:strRef>
              <c:f>Sheet1!$B$3:$E$3</c:f>
              <c:strCache>
                <c:ptCount val="4"/>
                <c:pt idx="0">
                  <c:v>1920-30</c:v>
                </c:pt>
                <c:pt idx="1">
                  <c:v>1940-50</c:v>
                </c:pt>
                <c:pt idx="2">
                  <c:v>1960-70</c:v>
                </c:pt>
                <c:pt idx="3">
                  <c:v>1980-90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15</c:v>
                </c:pt>
                <c:pt idx="1">
                  <c:v>25</c:v>
                </c:pt>
                <c:pt idx="2">
                  <c:v>40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498816"/>
        <c:axId val="185499208"/>
      </c:barChart>
      <c:catAx>
        <c:axId val="185498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85499208"/>
        <c:crosses val="autoZero"/>
        <c:auto val="1"/>
        <c:lblAlgn val="ctr"/>
        <c:lblOffset val="100"/>
        <c:noMultiLvlLbl val="0"/>
      </c:catAx>
      <c:valAx>
        <c:axId val="1854992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5498816"/>
        <c:crosses val="autoZero"/>
        <c:crossBetween val="between"/>
      </c:valAx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 w="57150">
      <a:solidFill>
        <a:schemeClr val="accent2">
          <a:lumMod val="75000"/>
        </a:schemeClr>
      </a:solidFill>
      <a:prstDash val="lgDash"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500" b="1" cap="none" spc="200">
                <a:ln w="2921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WORKFORCE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Men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Sheet1!$B$3:$E$3</c:f>
              <c:strCache>
                <c:ptCount val="4"/>
                <c:pt idx="0">
                  <c:v>1920-30</c:v>
                </c:pt>
                <c:pt idx="1">
                  <c:v>1940-50</c:v>
                </c:pt>
                <c:pt idx="2">
                  <c:v>1960-70</c:v>
                </c:pt>
                <c:pt idx="3">
                  <c:v>1980-90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95</c:v>
                </c:pt>
                <c:pt idx="1">
                  <c:v>75</c:v>
                </c:pt>
                <c:pt idx="2">
                  <c:v>60</c:v>
                </c:pt>
                <c:pt idx="3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Women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Sheet1!$B$3:$E$3</c:f>
              <c:strCache>
                <c:ptCount val="4"/>
                <c:pt idx="0">
                  <c:v>1920-30</c:v>
                </c:pt>
                <c:pt idx="1">
                  <c:v>1940-50</c:v>
                </c:pt>
                <c:pt idx="2">
                  <c:v>1960-70</c:v>
                </c:pt>
                <c:pt idx="3">
                  <c:v>1980-90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15</c:v>
                </c:pt>
                <c:pt idx="1">
                  <c:v>25</c:v>
                </c:pt>
                <c:pt idx="2">
                  <c:v>40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286504"/>
        <c:axId val="222286896"/>
        <c:axId val="0"/>
      </c:bar3DChart>
      <c:catAx>
        <c:axId val="222286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2286896"/>
        <c:crosses val="autoZero"/>
        <c:auto val="1"/>
        <c:lblAlgn val="ctr"/>
        <c:lblOffset val="100"/>
        <c:noMultiLvlLbl val="0"/>
      </c:catAx>
      <c:valAx>
        <c:axId val="22228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2286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6E4DAEF-AB40-4661-A270-738835E117F9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5E0A141-A06B-4CF4-839B-BF6A3BBDA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77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5766B-390B-45FF-AC4D-C0D46D72ADD9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0CFE0-4606-42C5-A655-C6A2DCF46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391F-67FC-41C6-9C82-628725280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57B81-790C-4D88-AF29-BF76B687D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1EB6-60FD-41E9-958B-C298FE229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144342-2ED4-4D87-9B12-8852094C35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1CFDC-7860-4CF2-89A3-AE08AE04A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33EF-53AE-4537-BB8A-33D9CE80A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FBBC-DAE5-4057-A6F1-87F7610A4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ED50-0C24-4D0F-941C-77CB3B453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EF6A-D3EA-4A96-A993-D62768B23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9A11-5822-44C1-BD27-BB785F2C9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9F72-4832-4E67-991C-4949EE900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9D0E-3FAE-4E1E-89AA-41335DDE6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02E9C37-D664-45D2-9B97-16FBD5D5E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88" r:id="rId2"/>
    <p:sldLayoutId id="2147483797" r:id="rId3"/>
    <p:sldLayoutId id="2147483789" r:id="rId4"/>
    <p:sldLayoutId id="2147483798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Computer Technology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INTRO TO EXCEL</a:t>
            </a:r>
            <a:endParaRPr lang="en-US" sz="6000" dirty="0">
              <a:latin typeface="Blackoak Std" panose="040509070606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7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dirty="0" smtClean="0"/>
              <a:t>We use the ( - ) to subtract!</a:t>
            </a:r>
            <a:endParaRPr sz="4000" dirty="0"/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990600" y="2286000"/>
            <a:ext cx="65532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=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D9-D7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/=division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5257800" y="5486400"/>
            <a:ext cx="335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Which cell are we subtracting from which?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dirty="0" smtClean="0"/>
              <a:t>If </a:t>
            </a:r>
            <a:r>
              <a:rPr sz="4000" dirty="0"/>
              <a:t>you want to do a certain part of the formula first, you enclose it in __________________.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3276600" y="2895600"/>
            <a:ext cx="2314575" cy="177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( )</a:t>
            </a: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4038600" y="4191000"/>
            <a:ext cx="2286000" cy="1228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parenthesis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295400"/>
            <a:ext cx="8229600" cy="2057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dirty="0" smtClean="0"/>
              <a:t>Using </a:t>
            </a:r>
            <a:r>
              <a:rPr sz="4000" dirty="0"/>
              <a:t>the order of operations (algebra) what would the correct answer to the equation be?</a:t>
            </a:r>
            <a:br>
              <a:rPr sz="4000" dirty="0"/>
            </a:br>
            <a:r>
              <a:rPr sz="7300" dirty="0"/>
              <a:t>=</a:t>
            </a:r>
            <a:r>
              <a:rPr sz="7300" dirty="0" smtClean="0"/>
              <a:t>22(10*2</a:t>
            </a:r>
            <a:r>
              <a:rPr sz="7300" dirty="0"/>
              <a:t>)</a:t>
            </a:r>
            <a:endParaRPr sz="4000" dirty="0"/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5562600" y="4419600"/>
            <a:ext cx="2286000" cy="177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264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Figuring out COST per UNIT</a:t>
            </a:r>
          </a:p>
        </p:txBody>
      </p:sp>
      <p:graphicFrame>
        <p:nvGraphicFramePr>
          <p:cNvPr id="18546" name="Group 114"/>
          <p:cNvGraphicFramePr>
            <a:graphicFrameLocks noGrp="1"/>
          </p:cNvGraphicFramePr>
          <p:nvPr>
            <p:ph idx="1"/>
          </p:nvPr>
        </p:nvGraphicFramePr>
        <p:xfrm>
          <a:off x="1219200" y="2209800"/>
          <a:ext cx="7162800" cy="3435350"/>
        </p:xfrm>
        <a:graphic>
          <a:graphicData uri="http://schemas.openxmlformats.org/drawingml/2006/table">
            <a:tbl>
              <a:tblPr/>
              <a:tblGrid>
                <a:gridCol w="533400"/>
                <a:gridCol w="2932113"/>
                <a:gridCol w="1106487"/>
                <a:gridCol w="1020763"/>
                <a:gridCol w="157003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HOLLINGSWORTH MERCANTILE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Cereal Inventory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Honey Nut Cheerios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$2.59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Corn Pops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45" name="WordArt 113"/>
          <p:cNvSpPr>
            <a:spLocks noChangeArrowheads="1" noChangeShapeType="1" noTextEdit="1"/>
          </p:cNvSpPr>
          <p:nvPr/>
        </p:nvSpPr>
        <p:spPr bwMode="auto">
          <a:xfrm>
            <a:off x="6934200" y="4724400"/>
            <a:ext cx="1319213" cy="327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=B5*C5</a:t>
            </a:r>
          </a:p>
        </p:txBody>
      </p:sp>
      <p:sp>
        <p:nvSpPr>
          <p:cNvPr id="18547" name="WordArt 115"/>
          <p:cNvSpPr>
            <a:spLocks noChangeArrowheads="1" noChangeShapeType="1" noTextEdit="1"/>
          </p:cNvSpPr>
          <p:nvPr/>
        </p:nvSpPr>
        <p:spPr bwMode="auto">
          <a:xfrm>
            <a:off x="6934200" y="5181600"/>
            <a:ext cx="1319213" cy="327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=B6*C6</a:t>
            </a:r>
          </a:p>
        </p:txBody>
      </p:sp>
      <p:sp>
        <p:nvSpPr>
          <p:cNvPr id="18548" name="WordArt 116"/>
          <p:cNvSpPr>
            <a:spLocks noChangeArrowheads="1" noChangeShapeType="1" noTextEdit="1"/>
          </p:cNvSpPr>
          <p:nvPr/>
        </p:nvSpPr>
        <p:spPr bwMode="auto">
          <a:xfrm>
            <a:off x="6934200" y="4724400"/>
            <a:ext cx="1319213" cy="327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$212.38</a:t>
            </a:r>
          </a:p>
        </p:txBody>
      </p:sp>
      <p:sp>
        <p:nvSpPr>
          <p:cNvPr id="18549" name="WordArt 117"/>
          <p:cNvSpPr>
            <a:spLocks noChangeArrowheads="1" noChangeShapeType="1" noTextEdit="1"/>
          </p:cNvSpPr>
          <p:nvPr/>
        </p:nvSpPr>
        <p:spPr bwMode="auto">
          <a:xfrm>
            <a:off x="6934200" y="5181600"/>
            <a:ext cx="1319213" cy="327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$109.62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8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5" grpId="0" animBg="1"/>
      <p:bldP spid="18545" grpId="1" animBg="1"/>
      <p:bldP spid="18547" grpId="0" animBg="1"/>
      <p:bldP spid="18547" grpId="1" animBg="1"/>
      <p:bldP spid="18548" grpId="0" animBg="1"/>
      <p:bldP spid="185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Excel automatically formats numerous types of data to a format that you may not want. To assure that the information you enter into a cell will remain the way you keyed it, key an apostrophe (‘) before the cell contents.</a:t>
            </a:r>
          </a:p>
          <a:p>
            <a:pPr lvl="1"/>
            <a:r>
              <a:rPr lang="en-US" sz="3000" dirty="0"/>
              <a:t>Example ‘May 3</a:t>
            </a:r>
          </a:p>
          <a:p>
            <a:pPr lvl="2"/>
            <a:r>
              <a:rPr lang="en-US" sz="2800" dirty="0"/>
              <a:t>This would be what you would enter into the cell.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685800"/>
            <a:ext cx="8229600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dirty="0" smtClean="0"/>
              <a:t/>
            </a:r>
            <a:br>
              <a:rPr sz="4000" dirty="0" smtClean="0"/>
            </a:br>
            <a:r>
              <a:rPr sz="4000" dirty="0" smtClean="0"/>
              <a:t>In order to find totals – we use addition!</a:t>
            </a:r>
            <a:br>
              <a:rPr sz="4000" dirty="0" smtClean="0"/>
            </a:br>
            <a:r>
              <a:rPr sz="4000" dirty="0" smtClean="0"/>
              <a:t>The word </a:t>
            </a:r>
            <a:r>
              <a:rPr sz="4000" b="1" u="sng" dirty="0" smtClean="0">
                <a:solidFill>
                  <a:srgbClr val="FF0000"/>
                </a:solidFill>
              </a:rPr>
              <a:t>SUM</a:t>
            </a:r>
            <a:r>
              <a:rPr sz="4000" dirty="0" smtClean="0"/>
              <a:t> is used in the equation to signify that you are adding more than one cell together. This is called a </a:t>
            </a:r>
            <a:r>
              <a:rPr lang="en-US" sz="4000" b="1" u="sng" dirty="0" smtClean="0">
                <a:solidFill>
                  <a:srgbClr val="FF0000"/>
                </a:solidFill>
              </a:rPr>
              <a:t>FUNCTION.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990600" y="2743200"/>
            <a:ext cx="70866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=SUM(B3:F3)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5105400"/>
            <a:ext cx="330103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Type of equation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6800" y="5105400"/>
            <a:ext cx="348685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Cells being added</a:t>
            </a:r>
          </a:p>
          <a:p>
            <a:pPr algn="ctr"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together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981200" y="464820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6096000" y="4724400"/>
            <a:ext cx="3810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FUNCTIONS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Short cut Formulas!</a:t>
            </a:r>
          </a:p>
          <a:p>
            <a:pPr algn="ctr"/>
            <a:r>
              <a:rPr lang="en-US" sz="3600" i="1" dirty="0" smtClean="0"/>
              <a:t>(</a:t>
            </a:r>
            <a:r>
              <a:rPr lang="en-US" sz="3600" i="1" dirty="0" err="1" smtClean="0"/>
              <a:t>fx</a:t>
            </a:r>
            <a:r>
              <a:rPr lang="en-US" sz="3600" dirty="0" smtClean="0"/>
              <a:t> by Formula bar)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242602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referencing a range of cells you use a colon (:) between your first and last cell.</a:t>
            </a:r>
          </a:p>
          <a:p>
            <a:r>
              <a:rPr lang="en-US" dirty="0" smtClean="0"/>
              <a:t>If going from A1 to F17 I would list the range as: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115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A1:F17</a:t>
            </a:r>
            <a:endParaRPr lang="en-US" sz="115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of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Using Functions to Find: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4059936" cy="5029200"/>
          </a:xfrm>
        </p:spPr>
        <p:txBody>
          <a:bodyPr/>
          <a:lstStyle/>
          <a:p>
            <a:r>
              <a:rPr lang="en-US" dirty="0" smtClean="0"/>
              <a:t>Average </a:t>
            </a:r>
            <a:r>
              <a:rPr lang="en-US" dirty="0"/>
              <a:t>Cost</a:t>
            </a:r>
          </a:p>
          <a:p>
            <a:pPr lvl="1"/>
            <a:r>
              <a:rPr lang="en-US" dirty="0"/>
              <a:t>=</a:t>
            </a:r>
            <a:r>
              <a:rPr lang="en-US" dirty="0" smtClean="0"/>
              <a:t>AVERAGE(B2:B4)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Maximum Cost</a:t>
            </a:r>
          </a:p>
          <a:p>
            <a:pPr lvl="1"/>
            <a:r>
              <a:rPr lang="en-US" dirty="0" smtClean="0"/>
              <a:t>=MAX(B2:B4)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59936" cy="5334000"/>
          </a:xfrm>
        </p:spPr>
        <p:txBody>
          <a:bodyPr/>
          <a:lstStyle/>
          <a:p>
            <a:r>
              <a:rPr lang="en-US" dirty="0" smtClean="0"/>
              <a:t>Minimum Cost</a:t>
            </a:r>
          </a:p>
          <a:p>
            <a:pPr lvl="1"/>
            <a:r>
              <a:rPr lang="en-US" dirty="0" smtClean="0"/>
              <a:t>=MIN(B2:B4)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Count Function</a:t>
            </a:r>
          </a:p>
          <a:p>
            <a:pPr lvl="1"/>
            <a:r>
              <a:rPr lang="en-US" dirty="0" smtClean="0"/>
              <a:t>=COUNT (B2:B4)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578964"/>
              </p:ext>
            </p:extLst>
          </p:nvPr>
        </p:nvGraphicFramePr>
        <p:xfrm>
          <a:off x="533400" y="1981200"/>
          <a:ext cx="274320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9050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53463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51026">
                <a:tc>
                  <a:txBody>
                    <a:bodyPr/>
                    <a:lstStyle/>
                    <a:p>
                      <a:r>
                        <a:rPr lang="en-US" dirty="0" smtClean="0"/>
                        <a:t>Kyle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41510">
                <a:tc>
                  <a:txBody>
                    <a:bodyPr/>
                    <a:lstStyle/>
                    <a:p>
                      <a:r>
                        <a:rPr lang="en-US" dirty="0" smtClean="0"/>
                        <a:t>Sarah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=average(B2:B4)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664915"/>
              </p:ext>
            </p:extLst>
          </p:nvPr>
        </p:nvGraphicFramePr>
        <p:xfrm>
          <a:off x="685800" y="4648200"/>
          <a:ext cx="2590800" cy="189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010"/>
                <a:gridCol w="1748790"/>
              </a:tblGrid>
              <a:tr h="34657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60088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48546">
                <a:tc>
                  <a:txBody>
                    <a:bodyPr/>
                    <a:lstStyle/>
                    <a:p>
                      <a:r>
                        <a:rPr lang="en-US" dirty="0" smtClean="0"/>
                        <a:t>Kyle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46570">
                <a:tc>
                  <a:txBody>
                    <a:bodyPr/>
                    <a:lstStyle/>
                    <a:p>
                      <a:r>
                        <a:rPr lang="en-US" dirty="0" smtClean="0"/>
                        <a:t>Sarah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42702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=max(B2:B4)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840054"/>
              </p:ext>
            </p:extLst>
          </p:nvPr>
        </p:nvGraphicFramePr>
        <p:xfrm>
          <a:off x="5334000" y="1676400"/>
          <a:ext cx="2590800" cy="19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147"/>
                <a:gridCol w="1772653"/>
              </a:tblGrid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Kyle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Sarah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=min(B2:B4)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064984"/>
              </p:ext>
            </p:extLst>
          </p:nvPr>
        </p:nvGraphicFramePr>
        <p:xfrm>
          <a:off x="5105400" y="4572000"/>
          <a:ext cx="2590800" cy="19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147"/>
                <a:gridCol w="1772653"/>
              </a:tblGrid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Kyle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Sarah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=count(B2:B4)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Showing the Formulas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524000"/>
            <a:ext cx="8382000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Ctrl + ~</a:t>
            </a:r>
          </a:p>
          <a:p>
            <a:pPr algn="ctr"/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OR</a:t>
            </a:r>
          </a:p>
          <a:p>
            <a:pPr algn="ctr"/>
            <a:r>
              <a:rPr lang="en-US" sz="8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Formulas Tab / Show Formulas</a:t>
            </a:r>
          </a:p>
          <a:p>
            <a:pPr algn="ctr"/>
            <a:endParaRPr lang="en-US" sz="8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4327"/>
            <a:ext cx="8686800" cy="618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75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that you don’t want to change as the formula is copied. </a:t>
            </a:r>
          </a:p>
          <a:p>
            <a:r>
              <a:rPr lang="en-US" dirty="0" smtClean="0"/>
              <a:t>$ is used to turn reference from relative to absolute.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Reference</a:t>
            </a:r>
            <a:endParaRPr lang="en-US" dirty="0"/>
          </a:p>
        </p:txBody>
      </p:sp>
      <p:pic>
        <p:nvPicPr>
          <p:cNvPr id="5" name="Picture 4" descr="Use an absolute cell reference - Get to know Excel: Enter formulas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18180" r="35000" b="42045"/>
          <a:stretch/>
        </p:blipFill>
        <p:spPr>
          <a:xfrm>
            <a:off x="990600" y="3276599"/>
            <a:ext cx="3429000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Computer Technology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CHARTS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731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r>
              <a:rPr lang="en-US" sz="3600" dirty="0" smtClean="0"/>
              <a:t>A chart is often called a GRAPH.</a:t>
            </a:r>
          </a:p>
          <a:p>
            <a:r>
              <a:rPr lang="en-US" sz="3600" dirty="0" smtClean="0"/>
              <a:t>Charts present information in a pictorial format</a:t>
            </a:r>
          </a:p>
          <a:p>
            <a:r>
              <a:rPr lang="en-US" sz="3600" dirty="0" smtClean="0"/>
              <a:t>Charts make it easier to see patterns, trends, &amp; relationships.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1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 lvl="1"/>
            <a:r>
              <a:rPr lang="en-US" sz="5400" dirty="0" smtClean="0"/>
              <a:t>Pie</a:t>
            </a:r>
          </a:p>
          <a:p>
            <a:pPr lvl="1"/>
            <a:r>
              <a:rPr lang="en-US" sz="5400" dirty="0" smtClean="0"/>
              <a:t>Line</a:t>
            </a:r>
          </a:p>
          <a:p>
            <a:pPr lvl="1"/>
            <a:r>
              <a:rPr lang="en-US" sz="5400" dirty="0" smtClean="0"/>
              <a:t>Bar</a:t>
            </a:r>
          </a:p>
          <a:p>
            <a:pPr lvl="1"/>
            <a:r>
              <a:rPr lang="en-US" sz="5400" dirty="0" smtClean="0"/>
              <a:t>Column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Different types of charts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7408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PIE CHART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3400" y="5367338"/>
            <a:ext cx="8153400" cy="14906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Compares pieces as part of a whole; used for a single series of numbers (data)</a:t>
            </a:r>
            <a:endParaRPr lang="en-US" sz="2800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/>
          </p:nvPr>
        </p:nvGraphicFramePr>
        <p:xfrm>
          <a:off x="1524000" y="1295400"/>
          <a:ext cx="6084518" cy="413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792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LINE CHART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3400" y="5562600"/>
            <a:ext cx="8153400" cy="8048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Compares trends over time intervals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/>
          </p:nvPr>
        </p:nvGraphicFramePr>
        <p:xfrm>
          <a:off x="1676400" y="1371600"/>
          <a:ext cx="5859096" cy="406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335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BAR CHART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3400" y="5367338"/>
            <a:ext cx="8153400" cy="8048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Compares distinct object levels using a horizontal format</a:t>
            </a:r>
            <a:endParaRPr lang="en-US" sz="3200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/>
          </p:nvPr>
        </p:nvGraphicFramePr>
        <p:xfrm>
          <a:off x="1468582" y="1440873"/>
          <a:ext cx="6011496" cy="406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62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COLUMN CHART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3400" y="5367338"/>
            <a:ext cx="8153400" cy="8048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Compares distinct object levels using a vertical format.</a:t>
            </a:r>
            <a:endParaRPr lang="en-US" sz="36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/>
          </p:nvPr>
        </p:nvGraphicFramePr>
        <p:xfrm>
          <a:off x="1143000" y="1295400"/>
          <a:ext cx="6605095" cy="428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469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3238500" cy="35233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Make a Wish Fundraiser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884218"/>
            <a:ext cx="396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Select data we want represented in our chart. </a:t>
            </a:r>
          </a:p>
          <a:p>
            <a:r>
              <a:rPr lang="en-US" sz="2400" dirty="0" smtClean="0"/>
              <a:t>*If we select our headings, they will be labeled in our chart as well.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a) In this example we would select cells A3:C7</a:t>
            </a:r>
          </a:p>
          <a:p>
            <a:endParaRPr lang="en-US" sz="2400" dirty="0"/>
          </a:p>
          <a:p>
            <a:r>
              <a:rPr lang="en-US" sz="2400" dirty="0" smtClean="0"/>
              <a:t>2) From the insert tab, select Column Chart</a:t>
            </a:r>
          </a:p>
        </p:txBody>
      </p:sp>
    </p:spTree>
    <p:extLst>
      <p:ext uri="{BB962C8B-B14F-4D97-AF65-F5344CB8AC3E}">
        <p14:creationId xmlns:p14="http://schemas.microsoft.com/office/powerpoint/2010/main" val="26261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7076388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Chart Dialog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9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Book1 - Excel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9" r="22994" b="36666"/>
          <a:stretch/>
        </p:blipFill>
        <p:spPr>
          <a:xfrm>
            <a:off x="336946" y="1524000"/>
            <a:ext cx="8502254" cy="4495800"/>
          </a:xfrm>
        </p:spPr>
      </p:pic>
    </p:spTree>
    <p:extLst>
      <p:ext uri="{BB962C8B-B14F-4D97-AF65-F5344CB8AC3E}">
        <p14:creationId xmlns:p14="http://schemas.microsoft.com/office/powerpoint/2010/main" val="1426028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7315200" cy="4648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Column Chart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019800" y="1219200"/>
            <a:ext cx="60960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467600" y="2971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98484" y="5862843"/>
            <a:ext cx="2263916" cy="4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524000" y="4495800"/>
            <a:ext cx="190500" cy="1367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438400" y="2667000"/>
            <a:ext cx="76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38400" y="2667000"/>
            <a:ext cx="457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2667000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76987" y="812677"/>
            <a:ext cx="149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Chart Title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81800" y="2482334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Chart Legend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6793" y="5876698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Axis Titles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14500" y="226084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Labels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Right Brace 44"/>
          <p:cNvSpPr/>
          <p:nvPr/>
        </p:nvSpPr>
        <p:spPr>
          <a:xfrm rot="5400000">
            <a:off x="4070625" y="3798092"/>
            <a:ext cx="583645" cy="3924304"/>
          </a:xfrm>
          <a:prstGeom prst="rightBrace">
            <a:avLst>
              <a:gd name="adj1" fmla="val 0"/>
              <a:gd name="adj2" fmla="val 3570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endCxn id="45" idx="1"/>
          </p:cNvCxnSpPr>
          <p:nvPr/>
        </p:nvCxnSpPr>
        <p:spPr>
          <a:xfrm flipH="1">
            <a:off x="4923584" y="6052066"/>
            <a:ext cx="94381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928229" y="5862843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Horizontal Axis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Right Brace 48"/>
          <p:cNvSpPr/>
          <p:nvPr/>
        </p:nvSpPr>
        <p:spPr>
          <a:xfrm rot="10800000">
            <a:off x="1523999" y="2667000"/>
            <a:ext cx="348971" cy="2362200"/>
          </a:xfrm>
          <a:prstGeom prst="rightBrace">
            <a:avLst>
              <a:gd name="adj1" fmla="val 0"/>
              <a:gd name="adj2" fmla="val 752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endCxn id="49" idx="1"/>
          </p:cNvCxnSpPr>
          <p:nvPr/>
        </p:nvCxnSpPr>
        <p:spPr>
          <a:xfrm>
            <a:off x="762000" y="2445511"/>
            <a:ext cx="761999" cy="805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48936" y="2043913"/>
            <a:ext cx="99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Vertical Axis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712963">
            <a:off x="3599330" y="2914913"/>
            <a:ext cx="130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Gridlines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324600" y="1143000"/>
            <a:ext cx="1295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58000" y="2819400"/>
            <a:ext cx="13716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43600" y="6172200"/>
            <a:ext cx="1676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0" y="2667000"/>
            <a:ext cx="1143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752600" y="2590800"/>
            <a:ext cx="1143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90600" y="6172200"/>
            <a:ext cx="12192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81400" y="3124200"/>
            <a:ext cx="914400" cy="228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1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5527197" cy="40955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Pie Chart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324600" y="2514600"/>
            <a:ext cx="1066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858000" y="49530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2743200"/>
            <a:ext cx="1752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362200" y="4191000"/>
            <a:ext cx="457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362200" y="48006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62200" y="4191000"/>
            <a:ext cx="1371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91400" y="3162300"/>
            <a:ext cx="144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77100" y="5867400"/>
            <a:ext cx="1562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81200" y="5638800"/>
            <a:ext cx="16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00" y="2971800"/>
            <a:ext cx="144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43800" y="5438744"/>
            <a:ext cx="118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Legend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43800" y="2847945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Chart Title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2064" y="2209148"/>
            <a:ext cx="1520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Exploded Piece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74272" y="5238689"/>
            <a:ext cx="1607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Data Labels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347310" cy="43674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Line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6930649" cy="4648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Bar Chart (stacked)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When you inserted a chart, three new tabs showed up:</a:t>
            </a:r>
          </a:p>
          <a:p>
            <a:pPr lvl="1"/>
            <a:r>
              <a:rPr lang="en-US" dirty="0" smtClean="0"/>
              <a:t>Design Tab, Layout Tab, &amp; Format Tab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7315200" cy="389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8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r>
              <a:rPr lang="en-US" dirty="0" smtClean="0"/>
              <a:t>Has </a:t>
            </a:r>
            <a:r>
              <a:rPr lang="en-US" dirty="0"/>
              <a:t>an option to change chart type </a:t>
            </a:r>
          </a:p>
          <a:p>
            <a:r>
              <a:rPr lang="en-US" dirty="0"/>
              <a:t>Has an option to change chart style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</a:t>
            </a:r>
            <a:r>
              <a:rPr lang="en-US" dirty="0" smtClean="0"/>
              <a:t>Tab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810000"/>
            <a:ext cx="858591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2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r>
              <a:rPr lang="en-US" dirty="0" smtClean="0"/>
              <a:t>Has </a:t>
            </a:r>
            <a:r>
              <a:rPr lang="en-US" dirty="0"/>
              <a:t>an option to add a chart title</a:t>
            </a:r>
          </a:p>
          <a:p>
            <a:r>
              <a:rPr lang="en-US" dirty="0"/>
              <a:t>Has an option to add titles to the X and Y axis</a:t>
            </a:r>
          </a:p>
          <a:p>
            <a:r>
              <a:rPr lang="en-US" dirty="0"/>
              <a:t>Has an option to add &amp; edit the chart legend</a:t>
            </a:r>
          </a:p>
          <a:p>
            <a:r>
              <a:rPr lang="en-US" dirty="0"/>
              <a:t>Has an option to add data labels or a data table</a:t>
            </a:r>
          </a:p>
          <a:p>
            <a:r>
              <a:rPr lang="en-US" dirty="0"/>
              <a:t>Has an option to format horizontal &amp; vertical axes</a:t>
            </a:r>
          </a:p>
          <a:p>
            <a:r>
              <a:rPr lang="en-US" dirty="0"/>
              <a:t>Has an option to format horizontal &amp; vertical gridlines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Layout </a:t>
            </a:r>
            <a:r>
              <a:rPr lang="en-US" dirty="0" smtClean="0"/>
              <a:t>Tab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0"/>
            <a:ext cx="855371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r>
              <a:rPr lang="en-US" dirty="0" smtClean="0"/>
              <a:t>Has </a:t>
            </a:r>
            <a:r>
              <a:rPr lang="en-US" dirty="0"/>
              <a:t>options to change shape fill, outline, &amp; effects of columns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 </a:t>
            </a:r>
            <a:r>
              <a:rPr lang="en-US" dirty="0" smtClean="0"/>
              <a:t>Tab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52800"/>
            <a:ext cx="848324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the 4 types of charts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tab do you go to if you want to get the Insert Chart Dialog Box?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three tabs come up when you insert a chart?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Label a, b, &amp; c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</a:p>
          <a:p>
            <a:pPr marL="514350" indent="-514350">
              <a:buNone/>
            </a:pPr>
            <a:r>
              <a:rPr lang="en-US" dirty="0" smtClean="0"/>
              <a:t>	a)____________</a:t>
            </a:r>
          </a:p>
          <a:p>
            <a:pPr marL="514350" indent="-514350">
              <a:buNone/>
            </a:pPr>
            <a:r>
              <a:rPr lang="en-US" dirty="0" smtClean="0"/>
              <a:t>	b) ____________</a:t>
            </a:r>
          </a:p>
          <a:p>
            <a:pPr marL="514350" indent="-514350">
              <a:buNone/>
            </a:pPr>
            <a:r>
              <a:rPr lang="en-US" dirty="0" smtClean="0"/>
              <a:t>	c) ____________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Understanding</a:t>
            </a:r>
            <a:endParaRPr lang="en-US" dirty="0"/>
          </a:p>
        </p:txBody>
      </p:sp>
      <p:pic>
        <p:nvPicPr>
          <p:cNvPr id="4" name="Picture 3" descr="pie chart example to l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657600"/>
            <a:ext cx="5343999" cy="2825416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05200" y="3962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4038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924800" y="5638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732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9600" smtClean="0"/>
              <a:t>FORMULAS</a:t>
            </a:r>
            <a:r>
              <a:rPr sz="9600" dirty="0" smtClean="0"/>
              <a:t>!!</a:t>
            </a:r>
            <a:endParaRPr sz="8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Runyan SFHS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9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800" dirty="0" smtClean="0"/>
              <a:t>Predefined formulas (mathematical equations) always begin with the equal sign!</a:t>
            </a:r>
            <a:endParaRPr sz="4800" dirty="0"/>
          </a:p>
        </p:txBody>
      </p:sp>
      <p:sp>
        <p:nvSpPr>
          <p:cNvPr id="3" name="Rectangle 2"/>
          <p:cNvSpPr/>
          <p:nvPr/>
        </p:nvSpPr>
        <p:spPr>
          <a:xfrm>
            <a:off x="2438400" y="1752600"/>
            <a:ext cx="3652392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3200" dirty="0" smtClean="0"/>
              <a:t>When creating formulas in Excel, you would always use the cell address in the equation!!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Formulas</a:t>
            </a:r>
            <a:endParaRPr dirty="0"/>
          </a:p>
        </p:txBody>
      </p:sp>
      <p:graphicFrame>
        <p:nvGraphicFramePr>
          <p:cNvPr id="4" name="Group 327"/>
          <p:cNvGraphicFramePr>
            <a:graphicFrameLocks/>
          </p:cNvGraphicFramePr>
          <p:nvPr/>
        </p:nvGraphicFramePr>
        <p:xfrm>
          <a:off x="609600" y="2438400"/>
          <a:ext cx="3657600" cy="402336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  <a:gridCol w="9144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2514600"/>
            <a:ext cx="297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If you wanted to multiply the 6 by 4 – then you would REALLY multiply cell B3 by cell B4!!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38800" y="3429000"/>
            <a:ext cx="2971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EQUATION :</a:t>
            </a:r>
          </a:p>
          <a:p>
            <a:r>
              <a:rPr lang="en-US"/>
              <a:t>                 </a:t>
            </a:r>
            <a:r>
              <a:rPr lang="en-US" sz="4000"/>
              <a:t>=B3*B4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8200" y="43434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What would the equation be if you wanted to multiply 5 by 5?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5000" y="5181600"/>
            <a:ext cx="2971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EQUATION :</a:t>
            </a:r>
          </a:p>
          <a:p>
            <a:r>
              <a:rPr lang="en-US"/>
              <a:t>                 </a:t>
            </a:r>
            <a:r>
              <a:rPr lang="en-US" sz="4000"/>
              <a:t>=A2*C2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3810000"/>
            <a:ext cx="18288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05600" y="5547852"/>
            <a:ext cx="18288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dirty="0" smtClean="0"/>
              <a:t>The </a:t>
            </a:r>
            <a:r>
              <a:rPr sz="4000" dirty="0"/>
              <a:t>mathematical operator of multiplication is performed using the operator __________.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3581400" y="3048000"/>
            <a:ext cx="1957388" cy="1692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*</a:t>
            </a: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4419600" y="3886200"/>
            <a:ext cx="1752600" cy="1076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asterisk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6705600" y="5029200"/>
            <a:ext cx="1752600" cy="1076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/>
              </a:rPr>
              <a:t>Shift + 8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dirty="0" smtClean="0"/>
              <a:t>What </a:t>
            </a:r>
            <a:r>
              <a:rPr sz="4000" dirty="0"/>
              <a:t>would the formula look like when multiplying the cells C6 &amp; D6 together?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914400" y="2819400"/>
            <a:ext cx="6858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=C6*D6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dirty="0" smtClean="0"/>
              <a:t>We use the ( + ) to Add!</a:t>
            </a:r>
            <a:endParaRPr sz="4000" dirty="0"/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914400" y="2286000"/>
            <a:ext cx="6629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=D10+E10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5257800" y="5486400"/>
            <a:ext cx="335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We are JUST adding two different cells together?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1438</TotalTime>
  <Words>839</Words>
  <Application>Microsoft Office PowerPoint</Application>
  <PresentationFormat>On-screen Show (4:3)</PresentationFormat>
  <Paragraphs>224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Black</vt:lpstr>
      <vt:lpstr>Blackoak Std</vt:lpstr>
      <vt:lpstr>Calibri</vt:lpstr>
      <vt:lpstr>Constantia</vt:lpstr>
      <vt:lpstr>Garamond</vt:lpstr>
      <vt:lpstr>Wingdings</vt:lpstr>
      <vt:lpstr>Wingdings 2</vt:lpstr>
      <vt:lpstr>Paper</vt:lpstr>
      <vt:lpstr>INTRO TO EXCEL</vt:lpstr>
      <vt:lpstr>PowerPoint Presentation</vt:lpstr>
      <vt:lpstr>PowerPoint Presentation</vt:lpstr>
      <vt:lpstr>FORMULAS!!</vt:lpstr>
      <vt:lpstr>Predefined formulas (mathematical equations) always begin with the equal sign!</vt:lpstr>
      <vt:lpstr>Formulas</vt:lpstr>
      <vt:lpstr>The mathematical operator of multiplication is performed using the operator __________.</vt:lpstr>
      <vt:lpstr>What would the formula look like when multiplying the cells C6 &amp; D6 together?</vt:lpstr>
      <vt:lpstr>We use the ( + ) to Add!</vt:lpstr>
      <vt:lpstr>We use the ( - ) to subtract!</vt:lpstr>
      <vt:lpstr>If you want to do a certain part of the formula first, you enclose it in __________________.</vt:lpstr>
      <vt:lpstr>Using the order of operations (algebra) what would the correct answer to the equation be? =22(10*2)</vt:lpstr>
      <vt:lpstr>Figuring out COST per UNIT</vt:lpstr>
      <vt:lpstr>PowerPoint Presentation</vt:lpstr>
      <vt:lpstr> In order to find totals – we use addition! The word SUM is used in the equation to signify that you are adding more than one cell together. This is called a FUNCTION.</vt:lpstr>
      <vt:lpstr>FUNCTIONS</vt:lpstr>
      <vt:lpstr>Range of Cells</vt:lpstr>
      <vt:lpstr>Using Functions to Find:</vt:lpstr>
      <vt:lpstr>Showing the Formulas</vt:lpstr>
      <vt:lpstr>Absolute Reference</vt:lpstr>
      <vt:lpstr>CHARTS</vt:lpstr>
      <vt:lpstr>Charts</vt:lpstr>
      <vt:lpstr>Different types of charts</vt:lpstr>
      <vt:lpstr>PIE CHART</vt:lpstr>
      <vt:lpstr>LINE CHART</vt:lpstr>
      <vt:lpstr>BAR CHART</vt:lpstr>
      <vt:lpstr>COLUMN CHART</vt:lpstr>
      <vt:lpstr>Example: Make a Wish Fundraiser</vt:lpstr>
      <vt:lpstr>Insert Chart Dialog Box</vt:lpstr>
      <vt:lpstr>Example: Column Chart</vt:lpstr>
      <vt:lpstr>Example: Pie Chart</vt:lpstr>
      <vt:lpstr>Example: Line Chart</vt:lpstr>
      <vt:lpstr>Example: Bar Chart (stacked)</vt:lpstr>
      <vt:lpstr>Example: </vt:lpstr>
      <vt:lpstr>Design Tab</vt:lpstr>
      <vt:lpstr>Layout Tab</vt:lpstr>
      <vt:lpstr>Format Tab</vt:lpstr>
      <vt:lpstr>Check your Understanding</vt:lpstr>
    </vt:vector>
  </TitlesOfParts>
  <Company>Nebo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 REVIEW</dc:title>
  <dc:creator>Kelly Seale</dc:creator>
  <cp:lastModifiedBy>Julianna Wing</cp:lastModifiedBy>
  <cp:revision>33</cp:revision>
  <dcterms:created xsi:type="dcterms:W3CDTF">2006-10-16T14:14:47Z</dcterms:created>
  <dcterms:modified xsi:type="dcterms:W3CDTF">2014-12-08T20:59:07Z</dcterms:modified>
</cp:coreProperties>
</file>