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56" r:id="rId2"/>
    <p:sldId id="257" r:id="rId3"/>
    <p:sldId id="258" r:id="rId4"/>
    <p:sldId id="261" r:id="rId5"/>
    <p:sldId id="274" r:id="rId6"/>
    <p:sldId id="262" r:id="rId7"/>
    <p:sldId id="267" r:id="rId8"/>
    <p:sldId id="263" r:id="rId9"/>
    <p:sldId id="269" r:id="rId10"/>
    <p:sldId id="270" r:id="rId11"/>
    <p:sldId id="272" r:id="rId12"/>
    <p:sldId id="264" r:id="rId13"/>
    <p:sldId id="265" r:id="rId14"/>
    <p:sldId id="275" r:id="rId15"/>
    <p:sldId id="276" r:id="rId16"/>
    <p:sldId id="290" r:id="rId17"/>
    <p:sldId id="277" r:id="rId18"/>
    <p:sldId id="278" r:id="rId19"/>
    <p:sldId id="280" r:id="rId20"/>
    <p:sldId id="281" r:id="rId21"/>
    <p:sldId id="282" r:id="rId22"/>
    <p:sldId id="283" r:id="rId23"/>
    <p:sldId id="284" r:id="rId24"/>
    <p:sldId id="285" r:id="rId25"/>
    <p:sldId id="294" r:id="rId26"/>
    <p:sldId id="295" r:id="rId27"/>
    <p:sldId id="296" r:id="rId28"/>
    <p:sldId id="297" r:id="rId29"/>
    <p:sldId id="298" r:id="rId30"/>
    <p:sldId id="292"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E3391-078B-44CF-9989-70D5AA942476}" type="datetimeFigureOut">
              <a:rPr lang="en-US" smtClean="0"/>
              <a:t>5/12/2015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56631-0328-4F05-BC2C-49B66756861C}" type="slidenum">
              <a:rPr lang="en-US" smtClean="0"/>
              <a:t>‹#›</a:t>
            </a:fld>
            <a:endParaRPr lang="en-US"/>
          </a:p>
        </p:txBody>
      </p:sp>
    </p:spTree>
    <p:extLst>
      <p:ext uri="{BB962C8B-B14F-4D97-AF65-F5344CB8AC3E}">
        <p14:creationId xmlns:p14="http://schemas.microsoft.com/office/powerpoint/2010/main" val="380214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56631-0328-4F05-BC2C-49B66756861C}" type="slidenum">
              <a:rPr lang="en-US" smtClean="0"/>
              <a:t>1</a:t>
            </a:fld>
            <a:endParaRPr lang="en-US"/>
          </a:p>
        </p:txBody>
      </p:sp>
    </p:spTree>
    <p:extLst>
      <p:ext uri="{BB962C8B-B14F-4D97-AF65-F5344CB8AC3E}">
        <p14:creationId xmlns:p14="http://schemas.microsoft.com/office/powerpoint/2010/main" val="285420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56631-0328-4F05-BC2C-49B66756861C}" type="slidenum">
              <a:rPr lang="en-US" smtClean="0"/>
              <a:t>2</a:t>
            </a:fld>
            <a:endParaRPr lang="en-US"/>
          </a:p>
        </p:txBody>
      </p:sp>
    </p:spTree>
    <p:extLst>
      <p:ext uri="{BB962C8B-B14F-4D97-AF65-F5344CB8AC3E}">
        <p14:creationId xmlns:p14="http://schemas.microsoft.com/office/powerpoint/2010/main" val="192135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56631-0328-4F05-BC2C-49B66756861C}" type="slidenum">
              <a:rPr lang="en-US" smtClean="0"/>
              <a:t>14</a:t>
            </a:fld>
            <a:endParaRPr lang="en-US"/>
          </a:p>
        </p:txBody>
      </p:sp>
    </p:spTree>
    <p:extLst>
      <p:ext uri="{BB962C8B-B14F-4D97-AF65-F5344CB8AC3E}">
        <p14:creationId xmlns:p14="http://schemas.microsoft.com/office/powerpoint/2010/main" val="381915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56631-0328-4F05-BC2C-49B66756861C}" type="slidenum">
              <a:rPr lang="en-US" smtClean="0"/>
              <a:t>16</a:t>
            </a:fld>
            <a:endParaRPr lang="en-US"/>
          </a:p>
        </p:txBody>
      </p:sp>
    </p:spTree>
    <p:extLst>
      <p:ext uri="{BB962C8B-B14F-4D97-AF65-F5344CB8AC3E}">
        <p14:creationId xmlns:p14="http://schemas.microsoft.com/office/powerpoint/2010/main" val="360480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4BF63D-6528-4C67-AA4B-CDAC213F7A30}" type="datetime1">
              <a:rPr lang="en-US" smtClean="0"/>
              <a:t>5/12/2015</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r>
              <a:rPr lang="en-US" smtClean="0"/>
              <a:t>©Megan Rees, 2013</a:t>
            </a:r>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321A119C-D0B5-42DB-9CFA-2D0DE1375D63}"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48652-35D0-4D74-A87D-09FE494C78D4}" type="datetime1">
              <a:rPr lang="en-US" smtClean="0"/>
              <a:t>5/12/2015</a:t>
            </a:fld>
            <a:endParaRPr lang="en-US"/>
          </a:p>
        </p:txBody>
      </p:sp>
      <p:sp>
        <p:nvSpPr>
          <p:cNvPr id="5" name="Footer Placeholder 4"/>
          <p:cNvSpPr>
            <a:spLocks noGrp="1"/>
          </p:cNvSpPr>
          <p:nvPr>
            <p:ph type="ftr" sz="quarter" idx="11"/>
          </p:nvPr>
        </p:nvSpPr>
        <p:spPr/>
        <p:txBody>
          <a:bodyPr/>
          <a:lstStyle/>
          <a:p>
            <a:r>
              <a:rPr lang="en-US" smtClean="0"/>
              <a:t>©Megan Rees, 2013</a:t>
            </a:r>
            <a:endParaRPr lang="en-US"/>
          </a:p>
        </p:txBody>
      </p:sp>
      <p:sp>
        <p:nvSpPr>
          <p:cNvPr id="6" name="Slide Number Placeholder 5"/>
          <p:cNvSpPr>
            <a:spLocks noGrp="1"/>
          </p:cNvSpPr>
          <p:nvPr>
            <p:ph type="sldNum" sz="quarter" idx="12"/>
          </p:nvPr>
        </p:nvSpPr>
        <p:spPr/>
        <p:txBody>
          <a:bodyPr/>
          <a:lstStyle/>
          <a:p>
            <a:fld id="{321A119C-D0B5-42DB-9CFA-2D0DE1375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FF121-1FDC-437B-B32B-D7761D9B9D0F}" type="datetime1">
              <a:rPr lang="en-US" smtClean="0"/>
              <a:t>5/12/2015</a:t>
            </a:fld>
            <a:endParaRPr lang="en-US"/>
          </a:p>
        </p:txBody>
      </p:sp>
      <p:sp>
        <p:nvSpPr>
          <p:cNvPr id="5" name="Footer Placeholder 4"/>
          <p:cNvSpPr>
            <a:spLocks noGrp="1"/>
          </p:cNvSpPr>
          <p:nvPr>
            <p:ph type="ftr" sz="quarter" idx="11"/>
          </p:nvPr>
        </p:nvSpPr>
        <p:spPr/>
        <p:txBody>
          <a:bodyPr/>
          <a:lstStyle/>
          <a:p>
            <a:r>
              <a:rPr lang="en-US" smtClean="0"/>
              <a:t>©Megan Rees, 2013</a:t>
            </a:r>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321A119C-D0B5-42DB-9CFA-2D0DE1375D63}"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DA5C1C-FAE0-43F9-BC64-5412D3AAD73A}" type="datetime1">
              <a:rPr lang="en-US" smtClean="0"/>
              <a:t>5/12/2015</a:t>
            </a:fld>
            <a:endParaRPr lang="en-US"/>
          </a:p>
        </p:txBody>
      </p:sp>
      <p:sp>
        <p:nvSpPr>
          <p:cNvPr id="5" name="Footer Placeholder 4"/>
          <p:cNvSpPr>
            <a:spLocks noGrp="1"/>
          </p:cNvSpPr>
          <p:nvPr>
            <p:ph type="ftr" sz="quarter" idx="11"/>
          </p:nvPr>
        </p:nvSpPr>
        <p:spPr/>
        <p:txBody>
          <a:bodyPr/>
          <a:lstStyle/>
          <a:p>
            <a:r>
              <a:rPr lang="en-US" smtClean="0"/>
              <a:t>©Megan Rees, 2013</a:t>
            </a:r>
            <a:endParaRPr lang="en-US"/>
          </a:p>
        </p:txBody>
      </p:sp>
      <p:sp>
        <p:nvSpPr>
          <p:cNvPr id="6" name="Slide Number Placeholder 5"/>
          <p:cNvSpPr>
            <a:spLocks noGrp="1"/>
          </p:cNvSpPr>
          <p:nvPr>
            <p:ph type="sldNum" sz="quarter" idx="12"/>
          </p:nvPr>
        </p:nvSpPr>
        <p:spPr/>
        <p:txBody>
          <a:bodyPr/>
          <a:lstStyle/>
          <a:p>
            <a:fld id="{321A119C-D0B5-42DB-9CFA-2D0DE1375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F3024-C2F6-4EE4-A2C6-63311109BAE7}" type="datetime1">
              <a:rPr lang="en-US" smtClean="0"/>
              <a:t>5/12/2015</a:t>
            </a:fld>
            <a:endParaRPr lang="en-US"/>
          </a:p>
        </p:txBody>
      </p:sp>
      <p:sp>
        <p:nvSpPr>
          <p:cNvPr id="5" name="Footer Placeholder 4"/>
          <p:cNvSpPr>
            <a:spLocks noGrp="1"/>
          </p:cNvSpPr>
          <p:nvPr>
            <p:ph type="ftr" sz="quarter" idx="11"/>
          </p:nvPr>
        </p:nvSpPr>
        <p:spPr>
          <a:xfrm>
            <a:off x="5791200" y="6356350"/>
            <a:ext cx="2895600" cy="365125"/>
          </a:xfrm>
        </p:spPr>
        <p:txBody>
          <a:bodyPr/>
          <a:lstStyle/>
          <a:p>
            <a:r>
              <a:rPr lang="en-US" smtClean="0"/>
              <a:t>©Megan Rees, 2013</a:t>
            </a:r>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321A119C-D0B5-42DB-9CFA-2D0DE1375D63}"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1BAD14-8498-4727-8EF5-F4CE16E28810}" type="datetime1">
              <a:rPr lang="en-US" smtClean="0"/>
              <a:t>5/12/2015</a:t>
            </a:fld>
            <a:endParaRPr lang="en-US"/>
          </a:p>
        </p:txBody>
      </p:sp>
      <p:sp>
        <p:nvSpPr>
          <p:cNvPr id="6" name="Footer Placeholder 5"/>
          <p:cNvSpPr>
            <a:spLocks noGrp="1"/>
          </p:cNvSpPr>
          <p:nvPr>
            <p:ph type="ftr" sz="quarter" idx="11"/>
          </p:nvPr>
        </p:nvSpPr>
        <p:spPr/>
        <p:txBody>
          <a:bodyPr/>
          <a:lstStyle/>
          <a:p>
            <a:r>
              <a:rPr lang="en-US" smtClean="0"/>
              <a:t>©Megan Rees, 2013</a:t>
            </a:r>
            <a:endParaRPr lang="en-US"/>
          </a:p>
        </p:txBody>
      </p:sp>
      <p:sp>
        <p:nvSpPr>
          <p:cNvPr id="7" name="Slide Number Placeholder 6"/>
          <p:cNvSpPr>
            <a:spLocks noGrp="1"/>
          </p:cNvSpPr>
          <p:nvPr>
            <p:ph type="sldNum" sz="quarter" idx="12"/>
          </p:nvPr>
        </p:nvSpPr>
        <p:spPr/>
        <p:txBody>
          <a:bodyPr/>
          <a:lstStyle/>
          <a:p>
            <a:fld id="{321A119C-D0B5-42DB-9CFA-2D0DE1375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A3BD8-EA7D-4392-ADD1-86EA87DEF30D}" type="datetime1">
              <a:rPr lang="en-US" smtClean="0"/>
              <a:t>5/12/2015</a:t>
            </a:fld>
            <a:endParaRPr lang="en-US"/>
          </a:p>
        </p:txBody>
      </p:sp>
      <p:sp>
        <p:nvSpPr>
          <p:cNvPr id="8" name="Footer Placeholder 7"/>
          <p:cNvSpPr>
            <a:spLocks noGrp="1"/>
          </p:cNvSpPr>
          <p:nvPr>
            <p:ph type="ftr" sz="quarter" idx="11"/>
          </p:nvPr>
        </p:nvSpPr>
        <p:spPr/>
        <p:txBody>
          <a:bodyPr/>
          <a:lstStyle/>
          <a:p>
            <a:r>
              <a:rPr lang="en-US" smtClean="0"/>
              <a:t>©Megan Rees, 2013</a:t>
            </a:r>
            <a:endParaRPr lang="en-US"/>
          </a:p>
        </p:txBody>
      </p:sp>
      <p:sp>
        <p:nvSpPr>
          <p:cNvPr id="9" name="Slide Number Placeholder 8"/>
          <p:cNvSpPr>
            <a:spLocks noGrp="1"/>
          </p:cNvSpPr>
          <p:nvPr>
            <p:ph type="sldNum" sz="quarter" idx="12"/>
          </p:nvPr>
        </p:nvSpPr>
        <p:spPr/>
        <p:txBody>
          <a:bodyPr/>
          <a:lstStyle/>
          <a:p>
            <a:fld id="{321A119C-D0B5-42DB-9CFA-2D0DE1375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16B5C-F4F6-402E-929E-B2BD72CF8BFB}" type="datetime1">
              <a:rPr lang="en-US" smtClean="0"/>
              <a:t>5/12/2015</a:t>
            </a:fld>
            <a:endParaRPr lang="en-US"/>
          </a:p>
        </p:txBody>
      </p:sp>
      <p:sp>
        <p:nvSpPr>
          <p:cNvPr id="4" name="Footer Placeholder 3"/>
          <p:cNvSpPr>
            <a:spLocks noGrp="1"/>
          </p:cNvSpPr>
          <p:nvPr>
            <p:ph type="ftr" sz="quarter" idx="11"/>
          </p:nvPr>
        </p:nvSpPr>
        <p:spPr/>
        <p:txBody>
          <a:bodyPr/>
          <a:lstStyle/>
          <a:p>
            <a:r>
              <a:rPr lang="en-US" smtClean="0"/>
              <a:t>©Megan Rees, 2013</a:t>
            </a:r>
            <a:endParaRPr lang="en-US"/>
          </a:p>
        </p:txBody>
      </p:sp>
      <p:sp>
        <p:nvSpPr>
          <p:cNvPr id="5" name="Slide Number Placeholder 4"/>
          <p:cNvSpPr>
            <a:spLocks noGrp="1"/>
          </p:cNvSpPr>
          <p:nvPr>
            <p:ph type="sldNum" sz="quarter" idx="12"/>
          </p:nvPr>
        </p:nvSpPr>
        <p:spPr/>
        <p:txBody>
          <a:bodyPr/>
          <a:lstStyle/>
          <a:p>
            <a:fld id="{321A119C-D0B5-42DB-9CFA-2D0DE1375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418B5-AE2E-4D07-8165-69D628F1227B}" type="datetime1">
              <a:rPr lang="en-US" smtClean="0"/>
              <a:t>5/12/2015</a:t>
            </a:fld>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4" name="Slide Number Placeholder 3"/>
          <p:cNvSpPr>
            <a:spLocks noGrp="1"/>
          </p:cNvSpPr>
          <p:nvPr>
            <p:ph type="sldNum" sz="quarter" idx="12"/>
          </p:nvPr>
        </p:nvSpPr>
        <p:spPr/>
        <p:txBody>
          <a:bodyPr/>
          <a:lstStyle/>
          <a:p>
            <a:fld id="{321A119C-D0B5-42DB-9CFA-2D0DE1375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1BE2D-CD2A-4B28-A000-DF4CA7AF5CE4}" type="datetime1">
              <a:rPr lang="en-US" smtClean="0"/>
              <a:t>5/12/2015</a:t>
            </a:fld>
            <a:endParaRPr lang="en-US"/>
          </a:p>
        </p:txBody>
      </p:sp>
      <p:sp>
        <p:nvSpPr>
          <p:cNvPr id="6" name="Footer Placeholder 5"/>
          <p:cNvSpPr>
            <a:spLocks noGrp="1"/>
          </p:cNvSpPr>
          <p:nvPr>
            <p:ph type="ftr" sz="quarter" idx="11"/>
          </p:nvPr>
        </p:nvSpPr>
        <p:spPr/>
        <p:txBody>
          <a:bodyPr/>
          <a:lstStyle/>
          <a:p>
            <a:r>
              <a:rPr lang="en-US" smtClean="0"/>
              <a:t>©Megan Rees, 2013</a:t>
            </a:r>
            <a:endParaRPr lang="en-US"/>
          </a:p>
        </p:txBody>
      </p:sp>
      <p:sp>
        <p:nvSpPr>
          <p:cNvPr id="7" name="Slide Number Placeholder 6"/>
          <p:cNvSpPr>
            <a:spLocks noGrp="1"/>
          </p:cNvSpPr>
          <p:nvPr>
            <p:ph type="sldNum" sz="quarter" idx="12"/>
          </p:nvPr>
        </p:nvSpPr>
        <p:spPr/>
        <p:txBody>
          <a:bodyPr/>
          <a:lstStyle/>
          <a:p>
            <a:fld id="{321A119C-D0B5-42DB-9CFA-2D0DE1375D6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8827B02-4373-434E-A287-9EB59834FB93}" type="datetime1">
              <a:rPr lang="en-US" smtClean="0"/>
              <a:t>5/12/2015</a:t>
            </a:fld>
            <a:endParaRPr lang="en-US"/>
          </a:p>
        </p:txBody>
      </p:sp>
      <p:sp>
        <p:nvSpPr>
          <p:cNvPr id="6" name="Footer Placeholder 5"/>
          <p:cNvSpPr>
            <a:spLocks noGrp="1"/>
          </p:cNvSpPr>
          <p:nvPr>
            <p:ph type="ftr" sz="quarter" idx="11"/>
          </p:nvPr>
        </p:nvSpPr>
        <p:spPr/>
        <p:txBody>
          <a:bodyPr/>
          <a:lstStyle/>
          <a:p>
            <a:r>
              <a:rPr lang="en-US" smtClean="0"/>
              <a:t>©Megan Rees, 2013</a:t>
            </a:r>
            <a:endParaRPr lang="en-US"/>
          </a:p>
        </p:txBody>
      </p:sp>
      <p:sp>
        <p:nvSpPr>
          <p:cNvPr id="7" name="Slide Number Placeholder 6"/>
          <p:cNvSpPr>
            <a:spLocks noGrp="1"/>
          </p:cNvSpPr>
          <p:nvPr>
            <p:ph type="sldNum" sz="quarter" idx="12"/>
          </p:nvPr>
        </p:nvSpPr>
        <p:spPr/>
        <p:txBody>
          <a:bodyPr/>
          <a:lstStyle/>
          <a:p>
            <a:fld id="{321A119C-D0B5-42DB-9CFA-2D0DE1375D6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A705297-6A4E-4380-913E-265C88020DD7}" type="datetime1">
              <a:rPr lang="en-US" smtClean="0"/>
              <a:t>5/12/2015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©Megan Rees,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21A119C-D0B5-42DB-9CFA-2D0DE1375D63}"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wyHSzf3w5ygKNM&amp;tbnid=CD0ArM2lRj2CCM:&amp;ved=0CAUQjRw&amp;url=http://web.appstorm.net/roundups/self-publishing/the-10-best-blogging-platforms/&amp;ei=1RFwUqLnD4f8iwKJrID4CA&amp;bvm=bv.55123115,d.cGE&amp;psig=AFQjCNE8un365IjMbmP2tJgrhDF9N1lL7w&amp;ust=1383162705406841"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0dspLZOoYYI" TargetMode="Externa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GPQa5fFFMeDDtM&amp;tbnid=BVUPGP_UyGQ8_M:&amp;ved=0CAUQjRw&amp;url=http://www.scotland.gov.uk/Publications/2005/12/19160046/00494&amp;ei=WiRwUrqYEaqfiQLn1YCQBg&amp;psig=AFQjCNHsm-coRmikiTPLSMYxKYrrWxGQww&amp;ust=1383167371520881" TargetMode="Externa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url?sa=i&amp;rct=j&amp;q=&amp;esrc=s&amp;frm=1&amp;source=images&amp;cd=&amp;cad=rja&amp;docid=9k_ObI5tG2qsJM&amp;tbnid=SQwvDrTfvpRtSM:&amp;ved=0CAUQjRw&amp;url=http://www.softwarewithstyle.com/guides/13?page=5&amp;ei=KkBwUoN5rduLAvXMgZgC&amp;bvm=bv.55617003,d.cGE&amp;psig=AFQjCNFe3fWZFvbz8PCht0D32hIA1yyukA&amp;ust=1383174519590290" TargetMode="Externa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file:///\\localhost\api.viglink.com\api\click?format=go&amp;key=018425f9d5d8a3aabc061c3829398deb&amp;loc=http://www.huffingtonpost.com/2013/10/23/facebooks-teen-trouble-in_n_4150940.html&amp;v=1&amp;libId=d7e4e1f7-c5f4-442f-ba91-f9d67a24e957&amp;out=http://i.huffpost.com/gen/1422858/original.jpg&amp;ref=http://www.google.com/url?sa=i&amp;rct=j&amp;q=&amp;esrc=s&amp;frm=1&amp;source=images&amp;cd=&amp;docid=cfVeaQ8ByEfp2M&amp;tbnid=Uf2l14VQoTfRTM:&amp;ved=0CAEQjxw&amp;url=http://www.huffingtonpost.com/2013/10/23/facebooks-teen-trouble-in_n_4150940.html&amp;ei=rCxwUpvdC-nSiwLT9YDACQ&amp;bvm=bv.55617003,d.cGE&amp;psig=AFQjCNHx6rWssOiD5Y035muqe_IG06cLKw&amp;ust=1383169572342979&amp;title=Facebook's%20Rapidly%20Declining%20Popularity%20With%20Teens%20In%201%20Chart&amp;txt=%3cimg%20alt=%22teens%20facebook%22%20src=%22http://i.huffpost.com/gen/1422858/thumbs/o-TEENS-FACEBOOK-900.jpg?6%22%3e&amp;jsonp=vglnk_jsonp_13830836978166"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1.xml"/><Relationship Id="rId7" Type="http://schemas.openxmlformats.org/officeDocument/2006/relationships/slide" Target="slide25.xml"/><Relationship Id="rId12" Type="http://schemas.openxmlformats.org/officeDocument/2006/relationships/slide" Target="slide2.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slide" Target="slide23.xml"/><Relationship Id="rId10"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27.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17.xml"/><Relationship Id="rId12"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13.xml"/><Relationship Id="rId10" Type="http://schemas.openxmlformats.org/officeDocument/2006/relationships/slide" Target="slide12.xml"/><Relationship Id="rId4" Type="http://schemas.openxmlformats.org/officeDocument/2006/relationships/slide" Target="slide10.xml"/><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4.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qx00cQK2l5cLTM&amp;tbnid=7qlU-jWXchH81M:&amp;ved=0CAUQjRw&amp;url=http://themobilephone.wordpress.com/the-history-of-the-mobile-phone/mobile-phone-timeline/&amp;ei=Y_pvUqaACYPuiQLC3IHABw&amp;bvm=bv.55123115,d.cGE&amp;psig=AFQjCNERLR8GBUhuEPetVnCfK-lOTzmO3w&amp;ust=1383156650951140"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jpeg"/><Relationship Id="rId4" Type="http://schemas.openxmlformats.org/officeDocument/2006/relationships/hyperlink" Target="http://www.google.com/url?sa=i&amp;rct=j&amp;q=&amp;esrc=s&amp;frm=1&amp;source=images&amp;cd=&amp;cad=rja&amp;docid=AJa1j9J1V9gxtM&amp;tbnid=_cge0y-JGeXUdM:&amp;ved=0CAUQjRw&amp;url=http://www.technologyreview.com/news/421826/the-mobile-device-is-becoming-humankinds-primary-tool-infographics-feature/&amp;ei=AvtvUr7gEMHNiwKdyoCgCA&amp;bvm=bv.55123115,d.cGE&amp;psig=AFQjCNHKqpUVF4T1TswdUqfC4lTp4Q6iAg&amp;ust=1383156861758704"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4.xml"/><Relationship Id="rId1" Type="http://schemas.openxmlformats.org/officeDocument/2006/relationships/slideLayout" Target="../slideLayouts/slideLayout4.xml"/><Relationship Id="rId5" Type="http://schemas.openxmlformats.org/officeDocument/2006/relationships/slide" Target="slide9.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5.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Twitter_bird_logo_2012.svg" TargetMode="External"/><Relationship Id="rId1" Type="http://schemas.openxmlformats.org/officeDocument/2006/relationships/slideLayout" Target="../slideLayouts/slideLayout2.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Electronic Communication</a:t>
            </a:r>
            <a:endParaRPr lang="en-US" dirty="0"/>
          </a:p>
        </p:txBody>
      </p:sp>
      <p:sp>
        <p:nvSpPr>
          <p:cNvPr id="3" name="Subtitle 2"/>
          <p:cNvSpPr>
            <a:spLocks noGrp="1"/>
          </p:cNvSpPr>
          <p:nvPr>
            <p:ph type="subTitle" idx="1"/>
          </p:nvPr>
        </p:nvSpPr>
        <p:spPr/>
        <p:txBody>
          <a:bodyPr/>
          <a:lstStyle/>
          <a:p>
            <a:r>
              <a:rPr lang="en-US" dirty="0" smtClean="0"/>
              <a:t>By Megan Rees</a:t>
            </a:r>
            <a:endParaRPr lang="en-US" dirty="0"/>
          </a:p>
        </p:txBody>
      </p:sp>
      <p:sp>
        <p:nvSpPr>
          <p:cNvPr id="4" name="Footer Placeholder 3"/>
          <p:cNvSpPr>
            <a:spLocks noGrp="1"/>
          </p:cNvSpPr>
          <p:nvPr>
            <p:ph type="ftr" sz="quarter" idx="11"/>
          </p:nvPr>
        </p:nvSpPr>
        <p:spPr/>
        <p:txBody>
          <a:bodyPr/>
          <a:lstStyle/>
          <a:p>
            <a:r>
              <a:rPr lang="en-US" smtClean="0"/>
              <a:t>©Megan Rees, 2013</a:t>
            </a:r>
            <a:endParaRPr lang="en-US"/>
          </a:p>
        </p:txBody>
      </p:sp>
      <p:sp>
        <p:nvSpPr>
          <p:cNvPr id="5" name="Slide Number Placeholder 4"/>
          <p:cNvSpPr>
            <a:spLocks noGrp="1"/>
          </p:cNvSpPr>
          <p:nvPr>
            <p:ph type="sldNum" sz="quarter" idx="12"/>
          </p:nvPr>
        </p:nvSpPr>
        <p:spPr/>
        <p:txBody>
          <a:bodyPr/>
          <a:lstStyle/>
          <a:p>
            <a:fld id="{321A119C-D0B5-42DB-9CFA-2D0DE1375D63}" type="slidenum">
              <a:rPr lang="en-US" smtClean="0"/>
              <a:t>1</a:t>
            </a:fld>
            <a:endParaRPr lang="en-US"/>
          </a:p>
        </p:txBody>
      </p:sp>
    </p:spTree>
    <p:extLst>
      <p:ext uri="{BB962C8B-B14F-4D97-AF65-F5344CB8AC3E}">
        <p14:creationId xmlns:p14="http://schemas.microsoft.com/office/powerpoint/2010/main" val="230453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a:t>
            </a:r>
            <a:endParaRPr lang="en-US" dirty="0"/>
          </a:p>
        </p:txBody>
      </p:sp>
      <p:sp>
        <p:nvSpPr>
          <p:cNvPr id="3" name="Content Placeholder 2"/>
          <p:cNvSpPr>
            <a:spLocks noGrp="1"/>
          </p:cNvSpPr>
          <p:nvPr>
            <p:ph idx="1"/>
          </p:nvPr>
        </p:nvSpPr>
        <p:spPr>
          <a:xfrm>
            <a:off x="457200" y="1676400"/>
            <a:ext cx="8229600" cy="4525963"/>
          </a:xfrm>
        </p:spPr>
        <p:txBody>
          <a:bodyPr/>
          <a:lstStyle/>
          <a:p>
            <a:r>
              <a:rPr lang="en-US" b="1" dirty="0" smtClean="0"/>
              <a:t>Definition</a:t>
            </a:r>
            <a:r>
              <a:rPr lang="en-US" dirty="0" smtClean="0"/>
              <a:t>: </a:t>
            </a:r>
            <a:r>
              <a:rPr lang="en-US" dirty="0"/>
              <a:t>personal website or web page on which an individual records opinions, links to other sites, etc. on a regular basis</a:t>
            </a:r>
            <a:r>
              <a:rPr lang="en-US" dirty="0" smtClean="0"/>
              <a:t>.</a:t>
            </a:r>
          </a:p>
          <a:p>
            <a:pPr lvl="1"/>
            <a:r>
              <a:rPr lang="en-US" dirty="0" smtClean="0"/>
              <a:t>Free to create</a:t>
            </a:r>
          </a:p>
          <a:p>
            <a:pPr lvl="1"/>
            <a:r>
              <a:rPr lang="en-US" dirty="0" smtClean="0"/>
              <a:t>Easy to create, even if you have little to no knowledge of web design</a:t>
            </a:r>
          </a:p>
          <a:p>
            <a:pPr lvl="1"/>
            <a:r>
              <a:rPr lang="en-US" dirty="0" smtClean="0"/>
              <a:t>Generally appear in reverse chronological order, each post is by date</a:t>
            </a:r>
          </a:p>
          <a:p>
            <a:pPr lvl="1"/>
            <a:r>
              <a:rPr lang="en-US" dirty="0" smtClean="0"/>
              <a:t>Generally operated by one user, and is about one specific topic</a:t>
            </a:r>
          </a:p>
          <a:p>
            <a:pPr lvl="2"/>
            <a:r>
              <a:rPr lang="en-US" dirty="0" smtClean="0"/>
              <a:t>Cooking, Mommy blogs, craft blogs, Do It Yourself blogs, Art, Photography,  </a:t>
            </a:r>
            <a:r>
              <a:rPr lang="en-US" dirty="0" err="1" smtClean="0"/>
              <a:t>etc</a:t>
            </a:r>
            <a:endParaRPr lang="en-US" dirty="0" smtClean="0"/>
          </a:p>
          <a:p>
            <a:pPr lvl="1"/>
            <a:r>
              <a:rPr lang="en-US" dirty="0" smtClean="0"/>
              <a:t>Interactive—visitors can become “followers” and leave comments</a:t>
            </a:r>
          </a:p>
          <a:p>
            <a:pPr lvl="1"/>
            <a:r>
              <a:rPr lang="en-US" dirty="0" smtClean="0"/>
              <a:t>Can add advertising. Blogs with high traffic can generate a lot of money for the blog owner</a:t>
            </a:r>
          </a:p>
          <a:p>
            <a:pPr lvl="1"/>
            <a:endParaRPr lang="en-US" dirty="0" smtClean="0"/>
          </a:p>
        </p:txBody>
      </p:sp>
      <p:sp>
        <p:nvSpPr>
          <p:cNvPr id="4" name="Action Button: Home 3">
            <a:hlinkClick r:id="rId2"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1257300" y="62484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2" descr="data:image/jpeg;base64,/9j/4AAQSkZJRgABAQAAAQABAAD/2wCEAAkGBhQSERUUEhQVFRUWGR4YGBgXFxcUGBweHCAaHBgdHRUXHCYeGB4jGxcVIS8iIycpLywsHB40NTAsNSYrLCkBCQoKDgwOGg8PGjIkHyQ0LCwtLCoyLzQyMCwsLyotLC8sLCksLCwuLCwsKSwsLCk0KS8sLCwvLC8sMC8tKSwtNP/AABEIAKAAoAMBIgACEQEDEQH/xAAcAAACAgMBAQAAAAAAAAAAAAAGBwQFAAIDAQj/xABIEAACAQIDBAYDCwkIAwEAAAABAgMAEQQSIQUGMUETIlFhcYEHkaEVIzJCUlNicpKx0RQkMzRzgrLB4RclQ1RjosLSFpOjg//EABsBAAICAwEAAAAAAAAAAAAAAAQFAwYAAQIH/8QANREAAQMCAwQHCAIDAQAAAAAAAQACAwQRBRIhEzFBUWFxgZGx0fAUFSIjMlKhwSThNELxcv/aAAwDAQACEQMRAD8AeBND2M3hLqzQskcK6NiZPgd4jT/EPfw8a03jx4d2hZssMadLiWHHLrljBHN7G/cLc6WG3t5GxT3PUjXSOMaKi8BoNM1uJ8hpRkEGbehJ5su5E+N3pw19RiMUflSSGJPJF5fu1Fj3ow19cHl7453VvuH30H9NWdNTIQsA3nv8kuMrieHd5po7H2/nNsLOXb/L4k9Y/UmGt/HNRPsva6zAgAo6aPG2jqe8cweRGhpELMbi3G+nLXlry1pwTbGnSGOXOJMXCPhAZekXi0bfKuOB7bHtoGoia22u/wBeuKNp5XOvpu9euCJqq9vbwRYWMyStYXsANWY9ij7zwFScFtFZYVmj1VlzD8D3g6UoPSNtFpMa6E9WEBFHkGY+JJ9goNjMzrFFvfZtwrTFeleUt73CgX6bOx88pArl/ariPmof/p/3oJvVlit35o8NHiWCiKQgL1utre3V/dNFZGDgh87zxRJ/ariPmof/AKf9664b0rShvfIYyv0GdD5Ekj2UCXry9Zs28lraO5p87B3lixUYeNiRezA6MhPAMO/kRoanY7l5/wAqTno/x5TGonxZrxsPEEg+IIpuGYtHGTxsb+IsD7aXVjcjDZGQOzELS3cK99VeVXbc22MMiuylrnLYEDkTz8KRBzjpdHWCsfV6qy3h6qHMVvkobLDE0zWucvAd2gJNu3hW+y98I5X6N1aJzoA2oJ7L2BB8RWznsssFf+r1VqfL1V6TXhqMPOYarZAsqDZeOhcKuIQP7oTysM3C0RtGCOfVVbd9a78bAhw2DeXD4aAMpW5KBrKTZiAdL6igjenEPFgdmyIbNC8yX7HRwR7UNNvAYqPHYNWteOePUfWFmHiDceVWxxLSHDd6/SUNAcC07/X7SS3f23HFKomiikiLDPnQFgDoSG4i3G3jTgxm6GF6JzFhoS+UlLrcFrdW+uovakJtXBvBPJA+rRsU8bcCPEWPnX0HulNbDrCz55cOqRy9zZFa3fYMBfuqWoduc0qOBu9rgkPiccXYkhVPYihAP3Rwp0pveI9mw4qTUuI1t2sSFb7mPlSo9JOyvyXHyACySe+p+9fMPJg1d968cwhwGBHFIkdx/qTfBB7wrf7q6ktIGriO8ZcmtsE5GxsHKOQuo7FlXPb7WelXv0f7wxH1/wDitM/ZWuM2iRwAhj81jYn+NaV2/R/vDE/X/wCK1BH9fYiH/Std0tlQ4jEBMRJ0cYUsTmVM1iAFzNwvflrTX3s2BBNho4ZJRh40dSpuijqggL19OB9lI+H4S/WX7xTR9LEmbBpz9/X7nrcgJcNVqMgNKAd5Nmx4ecxwyiZAqnOCp1N7i6aaWqsvXMVIxOBkjy9JG6ZtVzKVv4X41ONN6iOqttyz/eGG/aD7jTjh/RJ+9/FSZ3LP94Yb9oPuNOWM+9R/vfxUtxE/LPUi6Xevb0MekBveI/2n/FqJM1CvpEktBH+0/wCLVW4nfEEzIV3u9s9YYEAGrKGY8ySL+y9qpN/8COjWYCzqwUkcSDw9RAtV7sTHrLh43U3uoB7iBYj1iqH0ibRVYFjv1nYNbuW9z67CttcdossiDY2MMuHikPFlBPjwPtFTL1XbBw5jw0SEWIQXHedSPbU+9RZhn05rZGiDd6N3zJ+V4EfClY43B30Bb/HjB7cxJ8JL8q4eg/eDMk2De4aM9IgOhAJs625ZX5fSo+3k2AMVGAGMc0bZ4ZQLmNxwNuakXBXmCaBcJg1904pny4PaANpojpBikPVZ4X5taxtxuACPjVbs122SrLZ11I343ZWPHptFwOgijMkw7Xit0I8XLKP3KFPRHvc3ulIsrX/K7k/tBdh6wXHqq99PW15BBFh0Ryrt0kjhGK2X4ClgLXLa2+iO2kxszESpKjwqxkRg6ZVLG6m40AvxFdN1bquHCztF9G+kLdNMWMPK5Crh5M0pOnvNs0g/2L7aWW6b/lePn2liOrh8OxncnhcfoYx2kDLp3DtFNHe+ZcRsy8sowccyoZWlBV0Q2Z0Cni5+Dbx0PA1e7O7YnEQELQbPgIeKJxaXESDUTTA6hQdVU6k2JtYCuWusLLpzbm6vd1MC6YR5JhabEM88i81L/BX91Ai+VKnf1CNo4i/NgR4FVtT5pe7/AO5bYgiSK3TKMuU6dIg4AH5a8LcxWRus7VY9t26JUBuyj9fSFhposmLhYk2zAKJEJHMa3Guvd20C4nBvGxWRGRhyZSp9tcrUUQChwSFdbW23C2IhfDwdHHDbqkKuchsxJAvbs1Jq03x30jxcKRxo/wAMOzOALWB0GpuTfjwtQjauuHwjyMFjRnY8lUsfZWZQt3KuNx0J2hhrcnv5AG9OOM+8xntBPrIIoM3J3PeAlpNMQ65Qo16FD8JmI+ORoB/WjvHxhQijgBYeWWleIuBidbkjKZtiLqLehH0kH3iP9p/xaiyh3fXY8uIhRYgGIe5uQumUjn3kVV4nWeLpmQqzCbsYhI0kweIyCRFZkYkC5AvrYg+q9S9l7lnpemxcnTODcDUi44XJ425AACiHZsJSGNW4qiqeeoAB1qRWOmdqssvb1l68vWXqNh+ILZGivqhbW2NDiozHiI0lQ8mF9e0Hip7xrU2hreLbrK/RxtbL8Ii3E8Br2DXzHZVyAulRNlyG5c0WmEx+JiXkkmTFIO4dKM4Hdmrwbt7QOjbTsP8ASwkUbfaZnHsqENuTfON7Pwr07bm+cb2fhXWUrnMFa7P3Fw8cgmlMmJmX4MuJcylfqLokf7qiiKgb3fmBv0h87W+6jHAY0Sxq68xw7DzHka0QQtggqRUDaO0YE6szoL8mOvjbiPGt9sY0wwSSDiqkjx5e2lLLKWYsxJYm5J4k0pr8Q9ls1ouSnGH4d7VdzjYBMNtqYbliyB2XDfxKTWvunh/85/B/1peV5elXvuX7R+U29xw/cfx5Jie6eH/zn8H/AFr33Sw3PFkjsBC+1VBpd1lZ77l+0flZ7jh+4/jyTV2XtDDHqQul+NgdT366sal4nDZ7a2t3X7O/upQK1jcaEcCKae7O0GmwyO3wtQT2kG1/O1MaKuFZeORqWV+HeyASMdcbl19zPpez+tZ7l/S9n9an1wxOMWO2Y6ngo1Y+CjU0d7HB9qVbV/NQ2wahghcZiCQLakC1yBflmHrrp7l/S9n9aBvSDtt4nidbpMHDJwORVBuDyYvnFxwsAKt93vSXh51CzEQy8Dm/Rk9ofl4Nbz40QcJZkEgZcIUV42hjLrFEXuX9L2f1rPcv6Xs/rU5WuLjUGvaHFHANcqK2r+ag7a2mIIWc8eCjtY8Px8BSpxWOeWYoGIFs0jj4RJ4AHlerbfTeLppyinqRXUdhb4x/l5HtoVklZJekW7KRZ1HHTgQOdMGtsEI51yrSSJoVLxu7EalWbMCOfgaso8WGUMOBAProUx+8IKFVDAnTUW05112Ttm6BPjLp4jlW7Lm6JWnq73R21kl6Jj1ZOHc39eHiBQS+0D3VyO0WBuOIrZbdaDrFN3er9Um+r/MUraOl26MVsuR/jquVx9IW18xrQKap2Ni0zer9lXbAjeB3X+gjXdTdNGjE0wzFtVU8AORI5k0UDZcXzUf2F/CttnD3mP6i/cKG8fuvinkdlxJCsSQM0gsDwFhppwpu2IU0TRHHm57v2kz5XVMrjJJl5b+7RW20t14JlIyKjcmQBSPVofOlrjsG0UjRvxU28ewjxGtNTZGEeKFUkcyMOLG/89Tbvqg3k3QeeYyo6i6gENfiO8ULiFFtoxJGyzuI9ckXhtdsZHRyPu3gdfWqA6ZO4/6mv1m/iNLYimTuQfzNfrN95pfg3+Qeo+ITHG/8cdY8CrPF4o5hHHbORck6hF4ZiOetwBzIPIGqHbW8+HwSkg9JK3O+Zj4ns7hYClxtXfKZ5pnjfKsjaaC4UaIPUAfEmqCWUsSWJJPEk3Prr0WHD9xeexeZz4nvEY15qZtja74mUySHU8ByA7Kg1lZTcANFgkjnFxuUU7m78Pg2CSEthzxXiU+kvd2r6tac0UoZQykFWAII1BB1BB8K+bZWsCaa3of22ZcK0DG5gIy/Ua5X1EMPVSbEIGj5je1PcMqHH5buxDe/WxjhMQSo96luydgPxl8ifURQ6MXTr3u3fGMwzR6Zx1oz2MOHkdQfGkHISjFWBDKSCDxBGhHroBjrhMZG2KsXlDCzaiqPFdRiL94NSxPUTGfCV7XA4iuiuQVISaca3uOwkH+tTY8ZmAI51E6ejL0X7t9PP0zD3qE3HYX4geXwvVWr2F1lsxsi/Bbv/kuy5Qw99kXM/cdLL5D23oMNNPer9Um+r/MUrapuNm8zT0fsq74ELQOHT+gm/s79FH9RfuFDuN38WOR06FjlYrcsF4d1q33R3kR41ikYLIgyi5tmA4WPbbS1EpQdnsp21zqiJroX256X7EjcxtPK5s7L8tbdqEo/SGpIHQtqbaMCfIW1ovrUIOweqqTeXeRII2VWBlIsANbX5nstXQc6nYXzvv2WXJa2oe1kDLHrv/yyW8nE+J++j7du/ua1uNpLePWtS/pk7kD8zX6zfeaQYMf5BPQfEKw42P4wHSPApFrwFXm7m6M+NJ6MBUXRnbRQewW1J7hUbePZBwuJkhI0Vrr3qdUPq08Qabvo+Ke58OS3A5vrXOa/f/SvTqmpMcQezivKKSkEkxZJwQTj/RNiETNHIkpHxbFD5Ekg+dqCcVC0TFZAUZdCGFiPI19FYnFJGpeRlRV1LMQAPEmlrvTvPBimDRbPfGRxnWbLIi2HEKyrcjx07qDp62U6OF/x/SOqcPhGrTbo3/2gjYe62Jx7e8J1Bxduqg8+Z7hejb0Y7EmwmPxMMwAIiU6G6kFuqQfte2jfdTbWHxOHVsMAqL1TGAFKH5JUaDy413wGHBnmm+UFiB7o81/97sPKh5qp78zXBFQUjI8rmm6sqVPpO3JkacYjDRs/SaSKguQw+NYciPaO+mTjNrxxsFOZnIvkRS7W7bKNB3mvcDtWOa4QnMvwlYFGHZdWF/Ol7ZGh1r6o51naJAf+J43/ACs//ras/wDE8b/lZ/8A1tX0XWVLtCuNkF87xbnY1mC/k0wuQLlCAL6ak8BT13c2IuEw8cKfFHWPymPwj5n+VWRNQfdqPiMxX5QRiv2gNajkmaPqNlLHCf8AUXWbdwhlw8qL8JlNvHiB7KUxFOaOQMAQQQdQRqKCt+cbgoGUPE0uJk1SKEkO3e1tFX6R9tqU1+HuqyHRnUeCc4diLaQFkg0PLmg6tulbtPrNRNn72Yf8oCYrDLHETlZ48Q8vRk6DOR1bX42tamgu5GFIuFYj67fjSx2CVLOI7/6TUY5Su4HuHml30zfKPrNaUc7R2Js7D/ppBH3NKQfs3vVYuJ2MTbpvW0gHrtWe5Kp3I9/kte/aRumv480M00N08G0eFjVhYm7W7MxuPZauOyd3cHpLCFkHJs/SDy1tep22duRYWPpJ2yqTlvYnU9w8KYUGHupXGSQ67kvr68VgbFC0nXtJ6ALqn353LXHRgqQk6DqPyParW+KfYfO6defG7OlZM0sDniL9Vu8cVYd4pv8A9p+A+eP2H/Co+N3/ANmTLklZZF7HiZh7RT+GuYwZXEEdaST4LUyHO2NwdzynyStjOI2jmEmLVnW2WOaTJmve+S9kBGnYdas5Nn7RV0d5o4BFbJ+cRRxqF4WjRrEaaixvrxvVzi5N3ybm635L0wHqFWOy9r7Dw5DRKmYcGaN3PkWBtU7q+G2hH480MzBawmxY6/HR3kqvcrczEtiGlEzxwMdXjDQ9KDqQiEAhbk2YgacO5swxBVCqLACwA5AcKF/7T8B88fsP+FdsH6RMFLIsaSks5CqMrDU8NbUHJVNlO8I6PC6iFp+W7mSQUH7U21LHicQDe5kPjYaL5ZbWrhh955UmSUalQRrrcHiDqNOfjRb6QNkRGEz5ffAVW40uCQOsOdqGN0t3RiZB0hIjGY2BsWK5bi/IdcVXpWStm2YPSO9LHNcHWBV1g/SQQffEBXnlGVh3gZiG8Liiifbq26lrAAszXVVvqARa5b6PrtQttPY2FgmBhBzLxucyqe0X4v3cBx41CxmPXLdyUiU8tWYnkAfhOePdxNY6tljJjvc9Hn48vB7Q4fI8Zpd3D14D0bfam85dGRTcNpfLk05265PrqAu2nHlVpitkYd8L02Ha4C5g1yb9oIPA/caqth4JZZlR72N+BtwF6CqBUiZrXO1da1tycQ+z7JxDdG3vcaon3RlZoWJ4Zzb2E2870q8ZgpJtq4yLEt0QLNJI5azNh1t0aIeSkasRyHcadmHgVFCqLKOAFBvpQ3PXF4fpE0xEQsn0weMRtxzcu/uJq2UTNkwRuPC11Wap+0eZGjsQpFtI46FsHhUhw2DC8WjzSSLewdENgouPhG5vbtqVu3tWSF/c7GYl440XNBIgyvKnJOk1KleACi51F9Bek2bjukRZIupLGbZTplI0aNh8kgW9R4ir7aODXH4dXjJjmQ5o24NHIvFSRw1Fj5HspwYW5bBJhM7NconwuEVNcLs6/wDqTFYye+75pD5gVrtHHyqpOL2cjxfGaJknKjmShUH1VI3E3t/LISsoyYmE5J04a/KA+S1vXeielznFrrOHimIaHNu0+CW2IhXAhNobPYthXI6aIElbE2uAdQQdNdQe4kVL9LcwbZ8bKbhpFIPaCpIqSdnqnupABaIoJQvJWdHLWHLrIDVFvoT7h4TNx97/AITb2VHWaxE+rWuj8F+GuiHSO+9krr1l61vWXqtWXsGZRdoHh51MU6VHxEOa3deuwrs/SAhowRK9x3Gy2vVvukfz3D/tV+8VTXq33RP59hv2qfeKyMfEFlW7+PJ/5PgV9Aba2aMRA8RNsw0PYRqD6wKWuAxkmEkaKS6MrZgeOVrWJ+kjDQ+A5ijzfTa7YbBSyJo9gqnsLEAHyvelbubhpcY7YfiArOHY6ofHiQzEXXtNxre7uegfNGZ4zq38+uC8QnmDZWsG8ou2bsz8oeyNYcXBNyvh8sHk3r1Fb78bklkWXD3JjWxjve44ll+l2jn5ajkBxGGnCi6yoefC3E3J0yW1J4W15VpvxvvJiQI0OSLQmxIMhHPWxyX4A8eJ7gcLoGVGZobY8Ty6B5JkcelgyyO3t4c+vzWm7+02AaMXKtq8YNibfGUHTMOznwPIg83P2aNZ7hlIshHPtNuIPKx1GtAkewcRJhPy0jI6a34NIvzluTDmfjDX6xXuLtkSMCOqXOSVeWcKWSQDlmVXB71HZXHsgiqQ2TUt3FWOeobWUZqINA76hxHX+jx8DqqvGYpVzzPcpFcKBqS3A2HM3IQd5PbVlITY24208eVUmPS8+Fw/EDNM3f0YAW//AOjq3lTho1VXcdEBb7bsS4U+6Ci+f9cjXgL8HXty6Annx5muO72FM8zmKZ0To0ZjHlIZiTluHUi+QHv4U3ZYgylWAKsCCDqCDoQRzFqX8vo6nwhZtmTgITmOHnGZCfoyDrLoANfXUxneYixpseBUIgYJA9wuOIULB4EYXbOEYM7flEcsbsxuWKgEXsANBl0A5Uz2YAXOgFJnae28UNo4AYnCnD9HMvWuXVi5yHLIOrlsRpxppzfnJyj9CD12+c+gvavyjz4DibRBr8jdpv495Ut2ZnCPdw7lR7RJOFndf0mNcRxduVgI4/8AYGfzNV3paw4j2dEi8FdFHgFIH3UTYQflOI6b/ChukXYznSRx3AdRf3+6h30y/qK/tV+5qjqT8shH4SLVkZ6Ql5svImDEqusUzSPEJDfRQEdiCoJDdYKCBwJqwwu0IDd48ryZgHeRoog4VVszBwWCMc5YL1msASL0L4qUfksCgi+eViL6i/RAXHL4NVt6TbTLoF6B7IJrucTqT3X3c7aXte3FFHT4aGFWUxzSozhVKEAk5Ouyt8JFAIUHiTcgAEV5B0SyyFZIjFfOkZAu19VQs69Sw0Y35aam9DF6y9c7ToUxpAQQXHW++3O/L1con6eLOkkxiOUksigG7s3MJpkVMptflbmai7roV2hhwbXEy8CCOI4EaGqK9XG6B/PsN+1T762HZnDrXEkOyhksf9Tpw4nTvPoJnb6bdGK6XCq8ccaMAzvmZmdbGyqvAA6EnjrYUDbA25Js/El1yta6ML9VhodCNRwBBqXvxu5Lh8VKxVjHI5dHAJHWNyCRwIJPGuu5e5D4yS8gdIADd/gknkFLDXtJq8xiJkOp+FeGSmaSewHxA+uxWG8m+yYgBjkOlhGgY35++Ssq3UEXyAWvxqgggyWmnAd260cbDQjk7j5HyV+N4cWdsz0X4OFgxDykcBIQV+yoAPnerrbO7UGKUCVLkaKw6rDwI5d3CllRPliMdNoTx9eKdUNMw1AlrRdo4D99HQl1tz0iSYiAwiJY8ws5DFrjsUWGUHzqFupJJE3SpJEljosgZsxAYfF4aM2vfRVtD0WRCJzC8hkt1A7Llv2GyjjwpdyYSRHyMjq97ZcrXv4W1qsyiVjg5+9eh0hpJoXRU+g4g/2nbu9tsYqHOBlYEo63vZhxseY4EHsNV21J+i2lhWbRZY5IQfpXRwPOxrT0fbEfDYY9KMryNnKniBYAA99hfzq03h2EuLhMbEqQQyOOKMPgsKdU7jlBfx3qmVsbGyubFqAdFZ1lB+G27jsN1MVhXxAGgmw9mLDtMZtr6vCp0e9UsmkWBxRP+oEhXzZmv6galMZQolar6eBXUq6hlPEMAQfI8appcQcUTFCSsA6skq6ZraGOIj1Fxw4DXhsuy55/1p1VPmYScp7nlNmfwAUeNXMcYUBVAAAsABYADgABwrWjVvVy8hhVFCqAqqAABoABwAFAnpn/AFBf2q/c1H1AnpjhZsCoVSx6VeAJ5N2UPNqwpjhxtVR9YSOvWXrt7nS/NyfYb8Kz3Ol+bk+w34Unylej7ZvNcb1l67e50vzcn2G/Cs9zpfm5PsN+FZlKzat5rjerjc8/n+G/ap99VvudL83J9hvwq33QwEgx2GJjcDpU+K3b4V2xpzBQVMrTC/XgfBf/2Q==">
            <a:hlinkClick r:id="rId3"/>
          </p:cNvPr>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UUEhQVFRUWGR4YGBgXFxcUGBweHCAaHBgdHRUXHCYeGB4jGxcVIS8iIycpLywsHB40NTAsNSYrLCkBCQoKDgwOGg8PGjIkHyQ0LCwtLCoyLzQyMCwsLyotLC8sLCksLCwuLCwsKSwsLCk0KS8sLCwvLC8sMC8tKSwtNP/AABEIAKAAoAMBIgACEQEDEQH/xAAcAAACAgMBAQAAAAAAAAAAAAAGBwQFAAIDAQj/xABIEAACAQIDBAYDCwkIAwEAAAABAgMAEQQSIQUGMUETIlFhcYEHkaEVIzJCUlNicpKx0RQkMzRzgrLB4RclQ1RjosLSFpOjg//EABsBAAICAwEAAAAAAAAAAAAAAAQFAwYAAQIH/8QANREAAQMCAwQHCAIDAQAAAAAAAQACAwQRBRIhEzFBUWFxgZGx0fAUFSIjMlKhwSThNELxcv/aAAwDAQACEQMRAD8AeBND2M3hLqzQskcK6NiZPgd4jT/EPfw8a03jx4d2hZssMadLiWHHLrljBHN7G/cLc6WG3t5GxT3PUjXSOMaKi8BoNM1uJ8hpRkEGbehJ5su5E+N3pw19RiMUflSSGJPJF5fu1Fj3ow19cHl7453VvuH30H9NWdNTIQsA3nv8kuMrieHd5po7H2/nNsLOXb/L4k9Y/UmGt/HNRPsva6zAgAo6aPG2jqe8cweRGhpELMbi3G+nLXlry1pwTbGnSGOXOJMXCPhAZekXi0bfKuOB7bHtoGoia22u/wBeuKNp5XOvpu9euCJqq9vbwRYWMyStYXsANWY9ij7zwFScFtFZYVmj1VlzD8D3g6UoPSNtFpMa6E9WEBFHkGY+JJ9goNjMzrFFvfZtwrTFeleUt73CgX6bOx88pArl/ariPmof/p/3oJvVlit35o8NHiWCiKQgL1utre3V/dNFZGDgh87zxRJ/ariPmof/AKf9664b0rShvfIYyv0GdD5Ekj2UCXry9Zs28lraO5p87B3lixUYeNiRezA6MhPAMO/kRoanY7l5/wAqTno/x5TGonxZrxsPEEg+IIpuGYtHGTxsb+IsD7aXVjcjDZGQOzELS3cK99VeVXbc22MMiuylrnLYEDkTz8KRBzjpdHWCsfV6qy3h6qHMVvkobLDE0zWucvAd2gJNu3hW+y98I5X6N1aJzoA2oJ7L2BB8RWznsssFf+r1VqfL1V6TXhqMPOYarZAsqDZeOhcKuIQP7oTysM3C0RtGCOfVVbd9a78bAhw2DeXD4aAMpW5KBrKTZiAdL6igjenEPFgdmyIbNC8yX7HRwR7UNNvAYqPHYNWteOePUfWFmHiDceVWxxLSHDd6/SUNAcC07/X7SS3f23HFKomiikiLDPnQFgDoSG4i3G3jTgxm6GF6JzFhoS+UlLrcFrdW+uovakJtXBvBPJA+rRsU8bcCPEWPnX0HulNbDrCz55cOqRy9zZFa3fYMBfuqWoduc0qOBu9rgkPiccXYkhVPYihAP3Rwp0pveI9mw4qTUuI1t2sSFb7mPlSo9JOyvyXHyACySe+p+9fMPJg1d968cwhwGBHFIkdx/qTfBB7wrf7q6ktIGriO8ZcmtsE5GxsHKOQuo7FlXPb7WelXv0f7wxH1/wDitM/ZWuM2iRwAhj81jYn+NaV2/R/vDE/X/wCK1BH9fYiH/Std0tlQ4jEBMRJ0cYUsTmVM1iAFzNwvflrTX3s2BBNho4ZJRh40dSpuijqggL19OB9lI+H4S/WX7xTR9LEmbBpz9/X7nrcgJcNVqMgNKAd5Nmx4ecxwyiZAqnOCp1N7i6aaWqsvXMVIxOBkjy9JG6ZtVzKVv4X41ONN6iOqttyz/eGG/aD7jTjh/RJ+9/FSZ3LP94Yb9oPuNOWM+9R/vfxUtxE/LPUi6Xevb0MekBveI/2n/FqJM1CvpEktBH+0/wCLVW4nfEEzIV3u9s9YYEAGrKGY8ySL+y9qpN/8COjWYCzqwUkcSDw9RAtV7sTHrLh43U3uoB7iBYj1iqH0ibRVYFjv1nYNbuW9z67CttcdossiDY2MMuHikPFlBPjwPtFTL1XbBw5jw0SEWIQXHedSPbU+9RZhn05rZGiDd6N3zJ+V4EfClY43B30Bb/HjB7cxJ8JL8q4eg/eDMk2De4aM9IgOhAJs625ZX5fSo+3k2AMVGAGMc0bZ4ZQLmNxwNuakXBXmCaBcJg1904pny4PaANpojpBikPVZ4X5taxtxuACPjVbs122SrLZ11I343ZWPHptFwOgijMkw7Xit0I8XLKP3KFPRHvc3ulIsrX/K7k/tBdh6wXHqq99PW15BBFh0Ryrt0kjhGK2X4ClgLXLa2+iO2kxszESpKjwqxkRg6ZVLG6m40AvxFdN1bquHCztF9G+kLdNMWMPK5Crh5M0pOnvNs0g/2L7aWW6b/lePn2liOrh8OxncnhcfoYx2kDLp3DtFNHe+ZcRsy8sowccyoZWlBV0Q2Z0Cni5+Dbx0PA1e7O7YnEQELQbPgIeKJxaXESDUTTA6hQdVU6k2JtYCuWusLLpzbm6vd1MC6YR5JhabEM88i81L/BX91Ai+VKnf1CNo4i/NgR4FVtT5pe7/AO5bYgiSK3TKMuU6dIg4AH5a8LcxWRus7VY9t26JUBuyj9fSFhposmLhYk2zAKJEJHMa3Guvd20C4nBvGxWRGRhyZSp9tcrUUQChwSFdbW23C2IhfDwdHHDbqkKuchsxJAvbs1Jq03x30jxcKRxo/wAMOzOALWB0GpuTfjwtQjauuHwjyMFjRnY8lUsfZWZQt3KuNx0J2hhrcnv5AG9OOM+8xntBPrIIoM3J3PeAlpNMQ65Qo16FD8JmI+ORoB/WjvHxhQijgBYeWWleIuBidbkjKZtiLqLehH0kH3iP9p/xaiyh3fXY8uIhRYgGIe5uQumUjn3kVV4nWeLpmQqzCbsYhI0kweIyCRFZkYkC5AvrYg+q9S9l7lnpemxcnTODcDUi44XJ425AACiHZsJSGNW4qiqeeoAB1qRWOmdqssvb1l68vWXqNh+ILZGivqhbW2NDiozHiI0lQ8mF9e0Hip7xrU2hreLbrK/RxtbL8Ii3E8Br2DXzHZVyAulRNlyG5c0WmEx+JiXkkmTFIO4dKM4Hdmrwbt7QOjbTsP8ASwkUbfaZnHsqENuTfON7Pwr07bm+cb2fhXWUrnMFa7P3Fw8cgmlMmJmX4MuJcylfqLokf7qiiKgb3fmBv0h87W+6jHAY0Sxq68xw7DzHka0QQtggqRUDaO0YE6szoL8mOvjbiPGt9sY0wwSSDiqkjx5e2lLLKWYsxJYm5J4k0pr8Q9ls1ouSnGH4d7VdzjYBMNtqYbliyB2XDfxKTWvunh/85/B/1peV5elXvuX7R+U29xw/cfx5Jie6eH/zn8H/AFr33Sw3PFkjsBC+1VBpd1lZ77l+0flZ7jh+4/jyTV2XtDDHqQul+NgdT366sal4nDZ7a2t3X7O/upQK1jcaEcCKae7O0GmwyO3wtQT2kG1/O1MaKuFZeORqWV+HeyASMdcbl19zPpez+tZ7l/S9n9an1wxOMWO2Y6ngo1Y+CjU0d7HB9qVbV/NQ2wahghcZiCQLakC1yBflmHrrp7l/S9n9aBvSDtt4nidbpMHDJwORVBuDyYvnFxwsAKt93vSXh51CzEQy8Dm/Rk9ofl4Nbz40QcJZkEgZcIUV42hjLrFEXuX9L2f1rPcv6Xs/rU5WuLjUGvaHFHANcqK2r+ag7a2mIIWc8eCjtY8Px8BSpxWOeWYoGIFs0jj4RJ4AHlerbfTeLppyinqRXUdhb4x/l5HtoVklZJekW7KRZ1HHTgQOdMGtsEI51yrSSJoVLxu7EalWbMCOfgaso8WGUMOBAProUx+8IKFVDAnTUW05112Ttm6BPjLp4jlW7Lm6JWnq73R21kl6Jj1ZOHc39eHiBQS+0D3VyO0WBuOIrZbdaDrFN3er9Um+r/MUraOl26MVsuR/jquVx9IW18xrQKap2Ni0zer9lXbAjeB3X+gjXdTdNGjE0wzFtVU8AORI5k0UDZcXzUf2F/CttnD3mP6i/cKG8fuvinkdlxJCsSQM0gsDwFhppwpu2IU0TRHHm57v2kz5XVMrjJJl5b+7RW20t14JlIyKjcmQBSPVofOlrjsG0UjRvxU28ewjxGtNTZGEeKFUkcyMOLG/89Tbvqg3k3QeeYyo6i6gENfiO8ULiFFtoxJGyzuI9ckXhtdsZHRyPu3gdfWqA6ZO4/6mv1m/iNLYimTuQfzNfrN95pfg3+Qeo+ITHG/8cdY8CrPF4o5hHHbORck6hF4ZiOetwBzIPIGqHbW8+HwSkg9JK3O+Zj4ns7hYClxtXfKZ5pnjfKsjaaC4UaIPUAfEmqCWUsSWJJPEk3Prr0WHD9xeexeZz4nvEY15qZtja74mUySHU8ByA7Kg1lZTcANFgkjnFxuUU7m78Pg2CSEthzxXiU+kvd2r6tac0UoZQykFWAII1BB1BB8K+bZWsCaa3of22ZcK0DG5gIy/Ua5X1EMPVSbEIGj5je1PcMqHH5buxDe/WxjhMQSo96luydgPxl8ifURQ6MXTr3u3fGMwzR6Zx1oz2MOHkdQfGkHISjFWBDKSCDxBGhHroBjrhMZG2KsXlDCzaiqPFdRiL94NSxPUTGfCV7XA4iuiuQVISaca3uOwkH+tTY8ZmAI51E6ejL0X7t9PP0zD3qE3HYX4geXwvVWr2F1lsxsi/Bbv/kuy5Qw99kXM/cdLL5D23oMNNPer9Um+r/MUrapuNm8zT0fsq74ELQOHT+gm/s79FH9RfuFDuN38WOR06FjlYrcsF4d1q33R3kR41ikYLIgyi5tmA4WPbbS1EpQdnsp21zqiJroX256X7EjcxtPK5s7L8tbdqEo/SGpIHQtqbaMCfIW1ovrUIOweqqTeXeRII2VWBlIsANbX5nstXQc6nYXzvv2WXJa2oe1kDLHrv/yyW8nE+J++j7du/ua1uNpLePWtS/pk7kD8zX6zfeaQYMf5BPQfEKw42P4wHSPApFrwFXm7m6M+NJ6MBUXRnbRQewW1J7hUbePZBwuJkhI0Vrr3qdUPq08Qabvo+Ke58OS3A5vrXOa/f/SvTqmpMcQezivKKSkEkxZJwQTj/RNiETNHIkpHxbFD5Ekg+dqCcVC0TFZAUZdCGFiPI19FYnFJGpeRlRV1LMQAPEmlrvTvPBimDRbPfGRxnWbLIi2HEKyrcjx07qDp62U6OF/x/SOqcPhGrTbo3/2gjYe62Jx7e8J1Bxduqg8+Z7hejb0Y7EmwmPxMMwAIiU6G6kFuqQfte2jfdTbWHxOHVsMAqL1TGAFKH5JUaDy413wGHBnmm+UFiB7o81/97sPKh5qp78zXBFQUjI8rmm6sqVPpO3JkacYjDRs/SaSKguQw+NYciPaO+mTjNrxxsFOZnIvkRS7W7bKNB3mvcDtWOa4QnMvwlYFGHZdWF/Ol7ZGh1r6o51naJAf+J43/ACs//ras/wDE8b/lZ/8A1tX0XWVLtCuNkF87xbnY1mC/k0wuQLlCAL6ak8BT13c2IuEw8cKfFHWPymPwj5n+VWRNQfdqPiMxX5QRiv2gNajkmaPqNlLHCf8AUXWbdwhlw8qL8JlNvHiB7KUxFOaOQMAQQQdQRqKCt+cbgoGUPE0uJk1SKEkO3e1tFX6R9tqU1+HuqyHRnUeCc4diLaQFkg0PLmg6tulbtPrNRNn72Yf8oCYrDLHETlZ48Q8vRk6DOR1bX42tamgu5GFIuFYj67fjSx2CVLOI7/6TUY5Su4HuHml30zfKPrNaUc7R2Js7D/ppBH3NKQfs3vVYuJ2MTbpvW0gHrtWe5Kp3I9/kte/aRumv480M00N08G0eFjVhYm7W7MxuPZauOyd3cHpLCFkHJs/SDy1tep22duRYWPpJ2yqTlvYnU9w8KYUGHupXGSQ67kvr68VgbFC0nXtJ6ALqn353LXHRgqQk6DqPyParW+KfYfO6defG7OlZM0sDniL9Vu8cVYd4pv8A9p+A+eP2H/Co+N3/ANmTLklZZF7HiZh7RT+GuYwZXEEdaST4LUyHO2NwdzynyStjOI2jmEmLVnW2WOaTJmve+S9kBGnYdas5Nn7RV0d5o4BFbJ+cRRxqF4WjRrEaaixvrxvVzi5N3ybm635L0wHqFWOy9r7Dw5DRKmYcGaN3PkWBtU7q+G2hH480MzBawmxY6/HR3kqvcrczEtiGlEzxwMdXjDQ9KDqQiEAhbk2YgacO5swxBVCqLACwA5AcKF/7T8B88fsP+FdsH6RMFLIsaSks5CqMrDU8NbUHJVNlO8I6PC6iFp+W7mSQUH7U21LHicQDe5kPjYaL5ZbWrhh955UmSUalQRrrcHiDqNOfjRb6QNkRGEz5ffAVW40uCQOsOdqGN0t3RiZB0hIjGY2BsWK5bi/IdcVXpWStm2YPSO9LHNcHWBV1g/SQQffEBXnlGVh3gZiG8Liiifbq26lrAAszXVVvqARa5b6PrtQttPY2FgmBhBzLxucyqe0X4v3cBx41CxmPXLdyUiU8tWYnkAfhOePdxNY6tljJjvc9Hn48vB7Q4fI8Zpd3D14D0bfam85dGRTcNpfLk05265PrqAu2nHlVpitkYd8L02Ha4C5g1yb9oIPA/caqth4JZZlR72N+BtwF6CqBUiZrXO1da1tycQ+z7JxDdG3vcaon3RlZoWJ4Zzb2E2870q8ZgpJtq4yLEt0QLNJI5azNh1t0aIeSkasRyHcadmHgVFCqLKOAFBvpQ3PXF4fpE0xEQsn0weMRtxzcu/uJq2UTNkwRuPC11Wap+0eZGjsQpFtI46FsHhUhw2DC8WjzSSLewdENgouPhG5vbtqVu3tWSF/c7GYl440XNBIgyvKnJOk1KleACi51F9Bek2bjukRZIupLGbZTplI0aNh8kgW9R4ir7aODXH4dXjJjmQ5o24NHIvFSRw1Fj5HspwYW5bBJhM7NconwuEVNcLs6/wDqTFYye+75pD5gVrtHHyqpOL2cjxfGaJknKjmShUH1VI3E3t/LISsoyYmE5J04a/KA+S1vXeielznFrrOHimIaHNu0+CW2IhXAhNobPYthXI6aIElbE2uAdQQdNdQe4kVL9LcwbZ8bKbhpFIPaCpIqSdnqnupABaIoJQvJWdHLWHLrIDVFvoT7h4TNx97/AITb2VHWaxE+rWuj8F+GuiHSO+9krr1l61vWXqtWXsGZRdoHh51MU6VHxEOa3deuwrs/SAhowRK9x3Gy2vVvukfz3D/tV+8VTXq33RP59hv2qfeKyMfEFlW7+PJ/5PgV9Aba2aMRA8RNsw0PYRqD6wKWuAxkmEkaKS6MrZgeOVrWJ+kjDQ+A5ijzfTa7YbBSyJo9gqnsLEAHyvelbubhpcY7YfiArOHY6ofHiQzEXXtNxre7uegfNGZ4zq38+uC8QnmDZWsG8ou2bsz8oeyNYcXBNyvh8sHk3r1Fb78bklkWXD3JjWxjve44ll+l2jn5ajkBxGGnCi6yoefC3E3J0yW1J4W15VpvxvvJiQI0OSLQmxIMhHPWxyX4A8eJ7gcLoGVGZobY8Ty6B5JkcelgyyO3t4c+vzWm7+02AaMXKtq8YNibfGUHTMOznwPIg83P2aNZ7hlIshHPtNuIPKx1GtAkewcRJhPy0jI6a34NIvzluTDmfjDX6xXuLtkSMCOqXOSVeWcKWSQDlmVXB71HZXHsgiqQ2TUt3FWOeobWUZqINA76hxHX+jx8DqqvGYpVzzPcpFcKBqS3A2HM3IQd5PbVlITY24208eVUmPS8+Fw/EDNM3f0YAW//AOjq3lTho1VXcdEBb7bsS4U+6Ci+f9cjXgL8HXty6Annx5muO72FM8zmKZ0To0ZjHlIZiTluHUi+QHv4U3ZYgylWAKsCCDqCDoQRzFqX8vo6nwhZtmTgITmOHnGZCfoyDrLoANfXUxneYixpseBUIgYJA9wuOIULB4EYXbOEYM7flEcsbsxuWKgEXsANBl0A5Uz2YAXOgFJnae28UNo4AYnCnD9HMvWuXVi5yHLIOrlsRpxppzfnJyj9CD12+c+gvavyjz4DibRBr8jdpv495Ut2ZnCPdw7lR7RJOFndf0mNcRxduVgI4/8AYGfzNV3paw4j2dEi8FdFHgFIH3UTYQflOI6b/ChukXYznSRx3AdRf3+6h30y/qK/tV+5qjqT8shH4SLVkZ6Ql5svImDEqusUzSPEJDfRQEdiCoJDdYKCBwJqwwu0IDd48ryZgHeRoog4VVszBwWCMc5YL1msASL0L4qUfksCgi+eViL6i/RAXHL4NVt6TbTLoF6B7IJrucTqT3X3c7aXte3FFHT4aGFWUxzSozhVKEAk5Ouyt8JFAIUHiTcgAEV5B0SyyFZIjFfOkZAu19VQs69Sw0Y35aam9DF6y9c7ToUxpAQQXHW++3O/L1con6eLOkkxiOUksigG7s3MJpkVMptflbmai7roV2hhwbXEy8CCOI4EaGqK9XG6B/PsN+1T762HZnDrXEkOyhksf9Tpw4nTvPoJnb6bdGK6XCq8ccaMAzvmZmdbGyqvAA6EnjrYUDbA25Js/El1yta6ML9VhodCNRwBBqXvxu5Lh8VKxVjHI5dHAJHWNyCRwIJPGuu5e5D4yS8gdIADd/gknkFLDXtJq8xiJkOp+FeGSmaSewHxA+uxWG8m+yYgBjkOlhGgY35++Ssq3UEXyAWvxqgggyWmnAd260cbDQjk7j5HyV+N4cWdsz0X4OFgxDykcBIQV+yoAPnerrbO7UGKUCVLkaKw6rDwI5d3CllRPliMdNoTx9eKdUNMw1AlrRdo4D99HQl1tz0iSYiAwiJY8ws5DFrjsUWGUHzqFupJJE3SpJEljosgZsxAYfF4aM2vfRVtD0WRCJzC8hkt1A7Llv2GyjjwpdyYSRHyMjq97ZcrXv4W1qsyiVjg5+9eh0hpJoXRU+g4g/2nbu9tsYqHOBlYEo63vZhxseY4EHsNV21J+i2lhWbRZY5IQfpXRwPOxrT0fbEfDYY9KMryNnKniBYAA99hfzq03h2EuLhMbEqQQyOOKMPgsKdU7jlBfx3qmVsbGyubFqAdFZ1lB+G27jsN1MVhXxAGgmw9mLDtMZtr6vCp0e9UsmkWBxRP+oEhXzZmv6galMZQolar6eBXUq6hlPEMAQfI8appcQcUTFCSsA6skq6ZraGOIj1Fxw4DXhsuy55/1p1VPmYScp7nlNmfwAUeNXMcYUBVAAAsABYADgABwrWjVvVy8hhVFCqAqqAABoABwAFAnpn/AFBf2q/c1H1AnpjhZsCoVSx6VeAJ5N2UPNqwpjhxtVR9YSOvWXrt7nS/NyfYb8Kz3Ol+bk+w34Unylej7ZvNcb1l67e50vzcn2G/Cs9zpfm5PsN+FZlKzat5rjerjc8/n+G/ap99VvudL83J9hvwq33QwEgx2GJjcDpU+K3b4V2xpzBQVMrTC/XgfBf/2Q==">
            <a:hlinkClick r:id="rId3"/>
          </p:cNvPr>
          <p:cNvSpPr>
            <a:spLocks noChangeAspect="1" noChangeArrowheads="1"/>
          </p:cNvSpPr>
          <p:nvPr/>
        </p:nvSpPr>
        <p:spPr bwMode="auto">
          <a:xfrm>
            <a:off x="307975" y="-762000"/>
            <a:ext cx="1905000" cy="1905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http://cdn.appstorm.net/web.appstorm.net/files/2010/10/Blogging-Platform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054" y="61546"/>
            <a:ext cx="1386254" cy="13862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ooter Placeholder 8"/>
          <p:cNvSpPr>
            <a:spLocks noGrp="1"/>
          </p:cNvSpPr>
          <p:nvPr>
            <p:ph type="ftr" sz="quarter" idx="11"/>
          </p:nvPr>
        </p:nvSpPr>
        <p:spPr/>
        <p:txBody>
          <a:bodyPr/>
          <a:lstStyle/>
          <a:p>
            <a:r>
              <a:rPr lang="en-US" smtClean="0"/>
              <a:t>©Megan Rees, 2013</a:t>
            </a:r>
            <a:endParaRPr lang="en-US"/>
          </a:p>
        </p:txBody>
      </p:sp>
      <p:sp>
        <p:nvSpPr>
          <p:cNvPr id="10" name="Slide Number Placeholder 9"/>
          <p:cNvSpPr>
            <a:spLocks noGrp="1"/>
          </p:cNvSpPr>
          <p:nvPr>
            <p:ph type="sldNum" sz="quarter" idx="12"/>
          </p:nvPr>
        </p:nvSpPr>
        <p:spPr/>
        <p:txBody>
          <a:bodyPr/>
          <a:lstStyle/>
          <a:p>
            <a:fld id="{321A119C-D0B5-42DB-9CFA-2D0DE1375D63}" type="slidenum">
              <a:rPr lang="en-US" smtClean="0"/>
              <a:t>10</a:t>
            </a:fld>
            <a:endParaRPr lang="en-US"/>
          </a:p>
        </p:txBody>
      </p:sp>
    </p:spTree>
    <p:extLst>
      <p:ext uri="{BB962C8B-B14F-4D97-AF65-F5344CB8AC3E}">
        <p14:creationId xmlns:p14="http://schemas.microsoft.com/office/powerpoint/2010/main" val="2627020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Blogs</a:t>
            </a:r>
            <a:endParaRPr lang="en-US" dirty="0"/>
          </a:p>
        </p:txBody>
      </p:sp>
      <p:sp>
        <p:nvSpPr>
          <p:cNvPr id="3" name="Content Placeholder 2"/>
          <p:cNvSpPr>
            <a:spLocks noGrp="1"/>
          </p:cNvSpPr>
          <p:nvPr>
            <p:ph idx="1"/>
          </p:nvPr>
        </p:nvSpPr>
        <p:spPr/>
        <p:txBody>
          <a:bodyPr>
            <a:normAutofit lnSpcReduction="10000"/>
          </a:bodyPr>
          <a:lstStyle/>
          <a:p>
            <a:r>
              <a:rPr lang="en-US" dirty="0" smtClean="0"/>
              <a:t>Blogging is free. There are many </a:t>
            </a:r>
            <a:r>
              <a:rPr lang="en-US" b="1" dirty="0" smtClean="0"/>
              <a:t>platforms</a:t>
            </a:r>
            <a:r>
              <a:rPr lang="en-US" dirty="0" smtClean="0"/>
              <a:t> that can be used. If you are using the free version, your blog will have that platform’s name in the URL. If it is an upgraded pay version, the URL will just be the name and .com.</a:t>
            </a:r>
          </a:p>
          <a:p>
            <a:r>
              <a:rPr lang="en-US" dirty="0" smtClean="0"/>
              <a:t>Popular blog platforms:</a:t>
            </a:r>
          </a:p>
          <a:p>
            <a:pPr lvl="1"/>
            <a:r>
              <a:rPr lang="en-US" dirty="0" err="1" smtClean="0"/>
              <a:t>Wordpress</a:t>
            </a:r>
            <a:endParaRPr lang="en-US" dirty="0" smtClean="0"/>
          </a:p>
          <a:p>
            <a:pPr lvl="1"/>
            <a:r>
              <a:rPr lang="en-US" dirty="0" smtClean="0"/>
              <a:t>Blogger</a:t>
            </a:r>
          </a:p>
          <a:p>
            <a:pPr lvl="1"/>
            <a:r>
              <a:rPr lang="en-US" dirty="0" err="1" smtClean="0"/>
              <a:t>Typepad</a:t>
            </a:r>
            <a:endParaRPr lang="en-US" dirty="0" smtClean="0"/>
          </a:p>
          <a:p>
            <a:pPr lvl="1"/>
            <a:r>
              <a:rPr lang="en-US" dirty="0" err="1" smtClean="0"/>
              <a:t>Blogsmith</a:t>
            </a:r>
            <a:endParaRPr lang="en-US" dirty="0"/>
          </a:p>
          <a:p>
            <a:pPr lvl="1"/>
            <a:r>
              <a:rPr lang="en-US" dirty="0" smtClean="0"/>
              <a:t>Movable</a:t>
            </a:r>
          </a:p>
          <a:p>
            <a:pPr lvl="1"/>
            <a:r>
              <a:rPr lang="en-US" dirty="0" smtClean="0"/>
              <a:t>Gawker</a:t>
            </a:r>
          </a:p>
          <a:p>
            <a:pPr lvl="1"/>
            <a:r>
              <a:rPr lang="en-US" dirty="0" smtClean="0"/>
              <a:t>Drupal</a:t>
            </a:r>
            <a:endParaRPr lang="en-US" dirty="0"/>
          </a:p>
          <a:p>
            <a:pPr lvl="1"/>
            <a:r>
              <a:rPr lang="en-US" dirty="0" smtClean="0"/>
              <a:t>MANY others!</a:t>
            </a:r>
          </a:p>
        </p:txBody>
      </p:sp>
      <p:pic>
        <p:nvPicPr>
          <p:cNvPr id="12290" name="Picture 2" descr="http://farm4.static.flickr.com/3082/3199175512_7d4d7a0858_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81400"/>
            <a:ext cx="55245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ction Button: Home 4">
            <a:hlinkClick r:id="rId3"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1257300" y="62484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©Megan Rees, 2013</a:t>
            </a:r>
            <a:endParaRPr lang="en-US"/>
          </a:p>
        </p:txBody>
      </p:sp>
      <p:sp>
        <p:nvSpPr>
          <p:cNvPr id="8" name="Slide Number Placeholder 7"/>
          <p:cNvSpPr>
            <a:spLocks noGrp="1"/>
          </p:cNvSpPr>
          <p:nvPr>
            <p:ph type="sldNum" sz="quarter" idx="12"/>
          </p:nvPr>
        </p:nvSpPr>
        <p:spPr/>
        <p:txBody>
          <a:bodyPr/>
          <a:lstStyle/>
          <a:p>
            <a:fld id="{321A119C-D0B5-42DB-9CFA-2D0DE1375D63}" type="slidenum">
              <a:rPr lang="en-US" smtClean="0"/>
              <a:t>11</a:t>
            </a:fld>
            <a:endParaRPr lang="en-US"/>
          </a:p>
        </p:txBody>
      </p:sp>
    </p:spTree>
    <p:extLst>
      <p:ext uri="{BB962C8B-B14F-4D97-AF65-F5344CB8AC3E}">
        <p14:creationId xmlns:p14="http://schemas.microsoft.com/office/powerpoint/2010/main" val="4288049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Podcasts</a:t>
            </a:r>
            <a:endParaRPr lang="en-US"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A multimedia digital file made available on the Internet for downloading to a portable media player, computer, etc.</a:t>
            </a:r>
          </a:p>
          <a:p>
            <a:r>
              <a:rPr lang="en-US" dirty="0" smtClean="0"/>
              <a:t>Generally come in episodes that you download.</a:t>
            </a:r>
          </a:p>
          <a:p>
            <a:pPr lvl="1"/>
            <a:r>
              <a:rPr lang="en-US" dirty="0" smtClean="0"/>
              <a:t>If you subscribe, new episodes will be downloaded automatically</a:t>
            </a:r>
          </a:p>
          <a:p>
            <a:pPr lvl="1"/>
            <a:r>
              <a:rPr lang="en-US" dirty="0" smtClean="0"/>
              <a:t>Most podcasts are free. Can be found in the iTunes store</a:t>
            </a:r>
          </a:p>
          <a:p>
            <a:r>
              <a:rPr lang="en-US" dirty="0" smtClean="0"/>
              <a:t>Popular podcasts include</a:t>
            </a:r>
          </a:p>
          <a:p>
            <a:pPr lvl="1"/>
            <a:r>
              <a:rPr lang="en-US" dirty="0" smtClean="0"/>
              <a:t>Ted Talks</a:t>
            </a:r>
          </a:p>
          <a:p>
            <a:pPr lvl="1"/>
            <a:r>
              <a:rPr lang="en-US" dirty="0" smtClean="0"/>
              <a:t>The American Life</a:t>
            </a:r>
          </a:p>
          <a:p>
            <a:pPr lvl="1"/>
            <a:r>
              <a:rPr lang="en-US" dirty="0" smtClean="0"/>
              <a:t>NPR: Wait Wait…Don’t Tell Me</a:t>
            </a:r>
          </a:p>
          <a:p>
            <a:pPr lvl="1"/>
            <a:r>
              <a:rPr lang="en-US" dirty="0" err="1" smtClean="0"/>
              <a:t>Freakonomics</a:t>
            </a:r>
            <a:r>
              <a:rPr lang="en-US" dirty="0" smtClean="0"/>
              <a:t> Radio</a:t>
            </a:r>
          </a:p>
          <a:p>
            <a:pPr lvl="1"/>
            <a:r>
              <a:rPr lang="en-US" dirty="0" smtClean="0"/>
              <a:t>Stuff you should know</a:t>
            </a:r>
            <a:endParaRPr lang="en-US" dirty="0"/>
          </a:p>
        </p:txBody>
      </p:sp>
      <p:sp>
        <p:nvSpPr>
          <p:cNvPr id="6" name="Action Button: Home 5">
            <a:hlinkClick r:id="rId2"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2" descr="data:image/jpeg;base64,/9j/4AAQSkZJRgABAQAAAQABAAD/2wCEAAkGBhAPEA4PEA8QEA8QEBAPEBAPEA8PDxAUFRAVFBUQGBQXHSYeGBkkGRUUHy8gIycpLCwsFR4xNTAqNSYrLCkBCQoKDgwOGg8PGiocHBwpKSkpKSwsLywsKSkpKSwpLCkpKik1KSkpLCkpLC01KSkpKSkpLCkpKSopLCkpLCwpNf/AABEIANYA6wMBIgACEQEDEQH/xAAcAAEAAgMBAQEAAAAAAAAAAAAABQYBAwQCBwj/xABREAABAwIABwYQCwcDBQEAAAABAAIDBBEFBhIhMUFRYXGBkZOxBxMWFyIyQlJTcnOSobLB0RQVIzM0VGKDs9PhJDVDY4KiwiXS8JSjw/HyCP/EABkBAQADAQEAAAAAAAAAAAAAAAABAgMEBf/EACgRAAICAQIFBQEBAQEAAAAAAAABAhEDElEEEzEyMxQhQXGhUoEiQv/aAAwDAQACEQMRAD8A+4oiIAiIgCIsIDKKKr8ZqeG4L8tw0tjGVbcJ0DhKhZsfu8gzfak9gHtW8OGyz90jSOKUuiLeipXXAf4Bnnu/2p1wX+BZ57vctPRZtv1FuRPYuqKk9cF/gGee73J1wn+BZ57vcnos236hyJ7F2RUnrhP8Czz3e5OuG7wLPPd7k9Fm2/UORPYuyKk9cJ/gGee73J1w3eAZ57vcnos236hyJ7F2RUnrhP8AAM893uTrhP8AAs893uT0Wbb9Q5E9i7IqT1wn+BZ57vcs9cF/gWee73J6LNt+ociexdUVK64D/As893uXpmP7tcDbbj3f7U9Fm2/UORPYuaKvUeOsD7B7XxnbbLbxtz+hTsFQ2RocxzXNOhzSCOMLCeKcO5UZyg49UbERFmVCIiAIiIAiIgCIiA8TTNY1z3ENa0XJOgBUjD+M75SWMuyPRbQ53jHV4vHsW/GzDJc4xNPYxm3jSDSd5uYDdP2Vy4AwHl2mlF26WNPdfaO4vSwYo4483J/h144KK1SOGgwFLPZx7CPU5w0+K1T1NivC3S0vO15zcQzKabHZZsq5OJnLp7IrLLJnE3A8I/hR8m086fFMXg4+TZ7l2rK59ctzLUzh+KIvBx8mz3LPxNF4OPk2e5d1lkBRzJbjUzg+JYvBx8kz3LPxHF4OPkme5d4C9BRzJbkamR/xFF3kfJMWfiCLvI+SYpEL0FXmS3I1MjfiCHvI+SYs9T8PeR8kxSSynMluNT3I0Yvw95HyTFnqfh7yPkmKSWU5k9xqe5G9T8PeR8kxctRirC7+EzfZdh9CnQshSs010ZKnJfJRK/FJzbmJxJHcPzO4He9R1DhKWmkNi5jgeyBBsdxzdfPsK+lyRBwsQoDDuAWyjY8do/8AxO4u7Fxer/nJ7o3hmv2kSOB8MsqW5uxeAMpl76dDgdbd3jUivmVBUyU8oHavY6wB0X1sP2XaOI6l9GoqpssbJG9q8XF9I2g7oNxwLm4nBy3a6Mzy49LtdGb0RFymIREQBERAFz4QqxDFLKe4Y52+QMw410KDxxlyaV32pYGcBmbdXxx1SS3LRVtIqFHSmecMOcC5edoBu48LifOV3iYABYWzWAGgDYq5ijDcSya3ODP8jzhWdd3FTuWn4R0ZXbrYLCyi5DAwsgIsqLIFlkBcFfhiOG47Z/ejVvnUoiSqqajXkMOy7Rx6SoSbJosE9fFH28jQdl7niGdcb8ZYBoy3bzbc5CjIsDNHbOJ3BmC6W4PiHcDhuedW0IUjb1Vx+DfxtWxmNUR0skHA0+1afgzO8b5oWHUcZ0sbxWTQiaRJQ4dp36JADseC3nzLua4EXBBG0G4VYkwRGdF27xuPStLaSeE3ied4Zr77TmKhwI0lvWVX6HGbPkTtyToygDbhbqU6yQOAIIIOcEG4KzaaKtUbAsheVkKCD2FiRgcCCgKygKXjbg21pQM7SGP3R3LvZwrvxLrspskR1ZMo/qJa7+5pP9SksOUuXG8d8xzeG1wqpiZORVsbqdDODwOiI5yvRUuZw7T+DqT1Y3fwX9EReccoREQBERAFX8ePoo8vT/itVgVex5+iff0/4oWuHyR+y8O5HDih8z9471WqfVfxQ+Z+8fzBWBb8R5GXydzCWWVlc7ZmYUJhHDDnu6VBn1F49Ntg3VnDFe5zvg8Wk5nker7+JZpaRsYsM5Ok7f0VooskaKTBjW53dk70D3rsc4AEkgAZyTmAWmtrWQsdJI6zRxk6gBrKpVbhGeucQPk4AczdW+e+PoC1jBy6FkmycwjjlDHcRgyu2g5Mfna+BREmMtbL820MH2WD1nr1TYOjj0C7u+dnP6LfJK1ou5waNriAPSuuOBfJsse5wmrwgc/TX+cwcy9MwvhCPPlF43Wxv5hdHYbpxm6czgJPMt8FdFJ2kjHbjXAniVuVEty0b6PHcg5M8Vtro7g+a73qyUWEIp25Ubw4a7aRuEaQqxLC14s5odvqOfQSQO6bTvcCNQ7a2z7Q3Csp4NjOWPYvdRStkFnDeOscK44J5aR1x2cROcav0K58AYxNqRkOs2YDO3U4Dum+0alMOaCCCLg6RqK5WvhmRL0dYyVoew3B4wdh3VvCqTHupJA9tzE7M5vs39hVpgma9rXtN2uFwVhKNGbVG4LIXhegVUg0V/ajxgqNil9Oi8nU/wDiV4rj2I8YKjYpH9vj8nU88a7sHhn9G8OyR9EREXCYBERAEREAVdx7+iff0/4oViVcx8+iff0/4oWuHyR+y8O5HDiefkfvH+q1WIKuYnfNfeP9UKyLbiPIy+XuYXHhWu6TGXDtj2LN/bwaV2KBrXdOqcnuIRwF2v08ywXuzNGMHUuQ3Kd27s5vpG4uolZUHjZXGODIb28x6WLabd16M3Ctkr9i/UgsJVhrpiASKeM2b9r7W+fQF1sYGgACwGYALXSUwjYGjVpO06ytWFK7pMT5NYFmja45h/zcXoQioo6oxpHFhrDwh+TjAdKeEMvt2ncUJ8XzTHLmebnUc7uLQFtwXSfxn53vJIJ3e63yuioqyHshijdNUSXMcTCASBpe5xzMYNbitaSWqfQv7JWzSMCR7XnhHuWqXAQ0seQdWV7xoUk/A1QBeXCFJC7wcNNJUhu4ZHPbfgAUdNhF9OflnwzQ3sainy29LubAywv7Jg+0C4byyXEYZOuhRZYM3UGHZYHCOou5mpxzuG6D3Q9KtDHhwDgQQRcEZwRtVfqKdsrbHODnBGrYQmLNW5rn0z9LbuZ7QNzXxrWUdJdqiSr6QtIniJbIw5Rtrtr3+dW3AuFRUxNkGZw7F7djh7DpUCtWBJvg9XkaI6gWA1B2kem4/qXLmh7WjHJH5Lg9gcC05wcxWvAVSYpHU7j2LuyjO7+o9IW1ceE4zkiRuZ0ZDgdy/wDwriatHOWkFZBXPR1IkjY8d00HeOscd1vuuczNNeexHjBUbFE/t8fk6nnjV3rz2I8YKjYoH9vj8nU88a7sHhmb4+yR9HREXCYBERAEREAVbx++h/f0/wCKFZFW8f8A6H9/T/iha4fJH7Lw7kcGJp+S+8f6oVlVZxN+a+8f6oVmWvE+RlsvczzLJktc46GguPALqAwW05Bee2e4uPH/AO1LYYdaCXdbbjIC46aPJYwbGjmWUCsT0qpjC7LrImaoosu26T/8q22VVwlH+2TH+XGBxLpxdyNIdTWoLGm7hBGNDpDf0D/JT+QorDsHzL9TJBfeNvcu9s6rNIh0AbwXz+mxzMc9adDpJMlr9fS2Xa2PcHdbpK+mdKXxTGnBTqarnjIIBeXxnU5jyS0jm4CubjpPSq6GOdukStdjY91+yKh5cOSE3BOsb4OkHcXPHg9xF1omgLDnXmPUcvufTcQa501JkuzmF5jHi2DmjgBtwBS0jCyqpnjujkn1eZy4+h7gh0NGHPFnTvMtjpDSAG8YF+EKbmp8qenHekvO5bP7F7WNvlJM7ov/AJVkwuHC1w1kg7aN7XA8PvspDIXPhGK8UniqZU0S+hcGOygCNBAI4RdZc24IOg5itdCPkovJs9ULfZeYchnFuQhkkR0xvI4D+oKmLqDwV2NTMNTmNdxEe8qbusJdTOXU0V57EeMFR8Tv3hH5Kp541dq49iPGCpGJv7wZ5Ko5412YPDM2x9kj6SiIuEwCIiAIiIAq10QPoZ8vB+KFZVWuiD9CPloPxAtcPkj9lodyI/Ez5v7x/qhWgKrYlfN/eP8AVCtK04nyMtl7mcWGxeB/9PrBaQMw3l14SZlQyD7JPFn9i5o84B2gcyyiVR5soDC0FqkO7+IDha73EKxWUfhmmuxrxpjOV/SczvfwLXHKpWXi6ZD5C1VVIJGOYdY4jqK7MhMhd2o6LIelaSMl2Z7MzvYVHYx4t09XGOn2YWXyJrta5h1i5zEbhUjjRVfB4HTtHygLWMJ0XcbDK2jSeBUOuwe+bs5HumkPdSG4Hit0AcCpPIqp+5Dl8GrqehjJaK6jcNRMoYeEZ+dSOBcRaV7xJJPFUlpuIonNMdxrdnu4blgFC9T7tziC2QYCLXAm2+OxcN0OGcFYa18opaPpbowBc5gPQvGD6W7nTOFi7MwbG7eFQWLNc90wpJ3ulbkGSIuN39iRdrj3QtnBOxXPIXSp6kaarNGQtNZFdhaNLi1o3y4BduQttFTZcrO9j+UO/oaOO54FE50iG6RMMYAANgA4hZerL1ZZsuA5rNNGP2kn+V/kpa6jaNvy0h2Ma3jN13ErOXUqzVWu7Eb4VKxM/eDPJVHOxXKrPYjfCpmJf7wZ5Ko52Lsw+KZtDskfS0RFwmAREQBERAFWeiF9CPloPxArMqz0Q/oR8tB+IFrh8kfstDuRHYlH5MeO/wBUK1KqYlfNjx3+qFarrTivIy2XuYcLgg68yjqcWbknS0lp4CpC65ZGWeTqfn4R+nMsIsojyhF17yVjJVrJISWl6WcnudLTubN8LzkKalgDhY/qDtUfLTFunRqOorohkv2ZrGRTOiTH/p8h2SQn/uAe1fOqLDFTCAAWyNsOxeAbbmdfVOiBT5WDav7LWP4pWr5CyXMN4cyiXuwyZbjdJrpIidtiFonxnqH5mxRRbrWi/GVHdMTpiqQWLoeZb8I3e4ucIJSTv5IX1XIXzToXRZVbUO7ymt50jP1X1IR3zDOVpF0iyZzlm5fUANJOxSlFS9LbY9sTdx3dm8F6pqPJ7I53atjf1XRkrKeS/YpKVnlZWcleZdGbScw4VnZQUQzOd3zieAZgui68NbYADULLN1Ug1VZ7Eb4VNxK/eDPJVHOxXCqOYb4VOxJ/eLPJVHOxdmHxTN4dkj6aiIuE5wiIgCIiAKs9EP6EfLQfiBWZVjoifQneWg/EC1w+SP2Wh3IjcSj8mPHf6oVpuqriV82PKP8AVCtK04ryMtl7mZXiVlxbXpG4V6RcxmaQs2XpzdfGllayTxZC2692SyWCExnwUJaOsY3S6nmAGnP0skekBfnNkuYby/UxYDmOg5jvHSvyzhWnME88J0xSyRH+h5b7FdSLJnrpqdNXF01Omq1kn1roLUGWK6Y6MqGIcAc487V9TjhDdA96pfQcosjBokIzzzyyf0ttGPSx3GrzZUlIq2eLLNl6sllQizzZeAM99mYe0r2/ZxrzdSDJKwSsErySpJNdSc3CFUMSf3izyVRzsVtqDm4QqliR+8WeSqOdi7MXin9G0O2R9OREXAc4REQBERAFWOiJ9Bd5aD8QKzqt9EGLKwfOR3DopOBsrSfRdaYnU4/ZaHciGxKf2Fv5jhxtCtd1RMUKuzns8WRvBmPOFemuuARoOdb8XGsjL5VUjKLCLkMjKwiIAiIgC/OfRcoPg+FanNZs4jqG7uW2zv72vX6MXx7/APQWCLtoqxo7UvppDuH5SMnhEg4QpTJPkXTkEy48vdU9iNgn4ZhGip9LXTMdJ5Nhy3/2tPGrWD9L4p4N+C0NFARZ0dPGHD7ZblP/ALiVKpdYLlQgyvLnLyXrzdTRIusErBK8kqxJklebrF1i6sDxO7Nwqp4jH/UWeRn52Kew1V9LikdsaQN92Yc6guh7FlV5OqOmffffIwDmK68arDNm8VUGfTkRF55zBERAEREAXNhGibPDLC7tZY3xnec0i/pXSiA+KYOnfTyWcLSwPdFI3aWnJcN4jPwhfSMF17XtbY3a4XafYoDoi4uuY44RhaS3JDatjc5yR2tQBuDM7cAOoqDwHhzpNgTlROz5s+T9oe5epJLicdrqjqa5kbXU+lrCj6HCjXtByg5p0OGfjXeHXzjOvNlFxdM5mqMol0VSAiIgC8T07JGlkjGvY7S17Q9p3wcxXpEBH9TlF9Tpf+nh/wBq3UuC6eEl0UEMTiLExRRxkjZdoC6brySpBkleSUJXklSSZJXklCV4JUkmSV5JS683VgZuvD32WHygKvYbxgDbsjN5NBcNDN7aeZa48bm6ReMW3SOLGfCWW4RNOZhu87XbOAc6nuhjg8iGaqcPpDw2PyUd2g8Li871lS8E4JkwhOKaMkMFnVMo/hMJ0X792cAb51L7JTUzImMjY0NYxoYxo0NaBYDiW3FTUIrFH/S+VpLQjaiIvPOcIiIAiIgCIiAwRdfOsZuh3JG50+Dg0sJyn0ZIaL63QuOZviHNsI0L6MtNVUiNpceAaydivCcoO4loycXaPilHhx0MhZlPgmHbwzNMb+FjtO+rHSY4Eduw+NGfYfepzC2DI636RDHMNQewOydxp0t4FCSdC+lPafCIdyKoktxPygF2epjPvibc1S7kSDMc49r+GO/MvfVnF3zuTKiOtXF9ZruXj/LTrVxfWa7l4vy1S8P8srcNmS3VnF3zuTKdWcXfO5MqJ61cX1mu5eL8tOtVF9ZruXi/LS8P8sXDZkv1Zxd87kysdWUXfO5MqJ61cX1mu5eL8tOtXF9ZruXj/LS8P8sXDZkr1ZRd87kynVjFtdyZUV1q4vrNdy8f5adauL6zXcvF+WpvD/LJuGzJTqwh753JlOq+Ha7kyovrVxfWa7l4vy061cX1mu5eL8tRqw/yxcNmSfVbD3zuTKdVkPfO5MqM61cX1mu5eL8tOtXF9ZruXi/LU6sOzFw2ZJHGyHa7kyuefG5ncse47tmD2rl61cX1mu5eL8tZb0LIO6nrHjY6oAH9rQfSpU8K/wDLFw2IrCuNLiDlyNiZrANr7hOkrOA8WqvCBBjY6mpjpqZmFrnD+VGc7vGNm7+hWOhxJpKYh7KZmWNEkmVNIN0OeSRwK3YLwhldg89lqJ7rc31E+KaWmC0h5vaoqj3gPAUFFC2GBuS0Z3OJynyOOmR7u6cf+WCkERcV2YBERAEREAREQBERAeXvDQSdAUZLGZHZTtGobApCRmUdwI2JSiTkjptgstzaYb66A1Zsp1CzT8HGwJ8HGwLdZLKLZBp+DjYE+DjYFuslktg0/BxsCfBxsC3WSyWwaOkDYE6QNgW+yWSwaOkDYE6QNgW+yWS2DR0gbAnSBsC3WSyWDT0gbAsGnGxb7JZLByOpuFc0lGDnGY7ilLLy6O6nVuTZrpZy4Wd2w07u6uhaOla9YW4FQQZREUAIiIAiIgCIiAxZZREAREQBERAEREAREQBERAEREAREQBERAEREBiyyiIAiIgCIiA//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xQTEhQUEhQUFRQUFRUYGBcWFRQYFRQXFRQXFxUUFRUYHCggGBwlHBQVITEhJSkrLi4uFyEzODUsNyktLisBCgoKDg0OGhAQGiwkHyQsLCwsLCwsLCwsLCwsLCwsLCwsLCwsLCwsLCwsLCwsLCwsLCwsLCwsLCwsLCwsLCwsLP/AABEIAOEA4QMBIgACEQEDEQH/xAAcAAABBAMBAAAAAAAAAAAAAAAAAQQFBgIDBwj/xABGEAABAwEEBgUJBgQFBAMAAAABAAIDEQQFITEGEkFRYXEigZGhsQcTMkJScsHR4SNigpKywhQVovBDU3OT0iQzNPFjg6P/xAAYAQEBAQEBAAAAAAAAAAAAAAAAAQIDBP/EACMRAQEAAgEEAgIDAAAAAAAAAAABAhEhAxIxQTJRQmETInH/2gAMAwEAAhEDEQA/AO4oQhAIQhAIQhAISE0xOSibbfrW4RjWO/1fqrJtZNpclMLTe8TPW1jubj35Kt2q2vk9NxI3ZDsRDYnuyFBvOC12/bXakptIXeowD3iT3CiZSXtKfXI5AD6rfHdQ9Z3Z8ynLLDGPVrzqVeF1EO+0vOb3Hm4/NayaqxNiaMmgdQWabVWqrNtocMnOHJxCsSwdGDmAeoJsREd6Styeeuh8U9h0gePSa08qg/FbX2Jh9UdWHgm0l1D1XEc8U4TUSlnvqJ2ZLT97LtGCkWuBFQajeFT5rA9uyo4Y92a12e0vjPRcW+HWFO36TtXVChLFfwOEgp94ZdY2KZjeHCoIIO0ZLNmmbNMkIQogQhCAQhCAQhCAQhCAQhCATW3W9kQ6Rx2NGZ+nFN71vQR9FuL+5vE/JVvpSO2ucf76gtTFqYt1uvF8pxNG7GjLr3pbNd7nYnojjmeQT+yXeG4nF3cOXzTxa22bwWRrMhjvOJ+i3pVptdrZE3WkcGN3k58AMyeAURtQqleOmoFRAzW+8+oHUwYnrIVetl/2iT0pXAbmdAcujQnrJW508q3MK6ZLIG4uIaOJA8U0dfFnGc8P+4z5rltC41xJPWVtbZJDkx/5XfJb/i/bXZHTG3zZzlPD/uM+adxTNd6Lmu90g+C5QbJJ7D/yu+S1OYQcRQ8RQp/F+zsjr6Fy+yX5aI/RlfTc46w5UdWnUp+79Ndk8f4o/iwn49SxenlGbhVxWqezNf6Q69vasLDb45m60Tw4baZj3mnEdacrDKGtN2uGLekO/wCq02S2PiNWnmDkeYU+m1rsTX8Hb/nvV2H93Xm2XDJ3snxB2p8qVNC6N2OBzBHiCp26L316MkwdsOx3DgVm4/TFxTCEIWWQhCEAhCEAhCEAo297y82NVvpn+kbyt95W0RMrmTg0bz8lVmNdK/e4mpPxWsY1jBBC6R285knxKnLNZwwUHWdpS2eAMFB/7O8rYtbaCEKk6UaTF1YoHdHJzxm7e1h9njt5ZpLbqLJtI39pW2KrIaPkGBPqMPV6R4DDwVJtNpkmfrPc57z19TQMhwC2Xfd7pThg0Zu2DgN5VksdhZGOiMdpOZ613kmP+u0kiFstyPOLzqjdm75BScF1RN9XWO92PdkpCiKJbRraymQA5JaLIprJecLcDLEDu1217KqKcUQW1zTZl6QHKaL87fmnbSCKjEbxkgZTXZG7NoB3tw8MFGWq4nDGM63A4HtyPcrDRFFZaimxvfE+oLmPbtFQR9FcLi0uDqMtFGu2SZNPvj1Txy5LVarI2QUcK7jtHIquXjdjosc2b93B25LJkWSuqIVA0Y0kMNI5STFkDmY/m3hs2blfmuBAINQcQRkQciCuGUuN1XLLHTGaIOFHCo/vEKCtlkMZ3g5H+9qsCxljDgQRUFTbLC5b01ug89LYfa4Hj4qYVMtVnMbu8H+9qsdz3h51tD6bc+P3lMp7ZyntIIQhZZCEIQCRzqAk4AJVDaRWujRGM3Yn3fqfBWTaybRF42syyVFaZNHD5lSthsuo37xzPwTO57N655N+JUst36bIhKo2/wC8xZ4XPw1j0WDe45dQxJ5KEm0DpnfmrWzxnEj7Rw2A/wCGOJGfDDaaVq6btMpqcGDM7/uhabHZ3TSUqSXElzjnnVzjxx7SrjBCGNDWigGS9EnbNO8mppjHGGgBooBkAsqLOibXjbWQxl7zgNm1x2NHFZC2mdsbS57g1ozJ8OJ4Kp3npc41EDdUe24VceIbkOuqhb0vOS0Pq7KvRYMm8BvPFPbDcm2X8o+J+S749OTnJ0mMnlFz2iSU9Nz3ncST2DZ1LJl3SnJjuvDxVqhhDRRoAHALPVWu/Xhe5U3XbKPUPVQ+C1RSSRHol8buBLT171cdVYyRBwo4AjcRUJ3/AGdyPu3S17aCYa7faFA8fB3dzVusVrZK3WjcHDvB3EZgqmW24wcY8D7JyPI7FF2K2SWeSratcMHNOThucNo/sLNwmXxS4y+HTqJHNqKHEHZvTa6LyZaIw9uByc3a07uW4p7RcHNVb4uvzfSb6B/pO7kpjQy/NUiCQ9Fx+zJ9Vx9Tkdm488JB7AQQRUEUI3hVC9LCYn09U4tPDdzC18pqnnh1eiFDaK3t/EQ9I/aR0a/j7L+sDtBU0vPZpws1dNNps4e0g9R3HeoOGR0MldrTiN42jkVYlHXvZqjXGbc+I+iQT0Ewe0ObkRVbFX9HLXQmM5HFvPaPj1FWBZs0xZoIQhRCE0xKp87zNKSPWOHAbO5WG/Z9WI73dHtz7gVE3JDiXnZgPj8O1bx+28ftJxxhoAGQFFklQoEXO9Nbw85OWA9GHo83H0z4D8Kv14WkRRPkPqNc7mQMB1mgXLbsgMszQ7GpLnHftdXn8V16U526dOe1huGxebjqR0n0J4D1R8etSVFnRFFq3bbCi5xpLepnl6J+zZUMG/e/r8KK46WW3zVmdQ0c/oD8VdY/lDu5UzR+yazy85My945dnyXXpT8q6YT2kbpu3zY1nemf6eAUkAsgE0va8GwR65FSSGsbte92DWj5pll7pa22m0MjGs9waK0FdpOQAzJ4BaBapXYxWS0PB2u83EOyV7Xdy13e8MPnHkPmIxf7IObIx6re80qaqQ/mvFea9W+nHLq/Rp5+cf8Acsc7RvaYZf6Y3lx6gt1ltTJK6jqkekCCHNO5zDQtPAhbf5rxTS2zNkoT0ZG+jIKazeFdrd7TgUnVy9k6v2eaqY3pdwlbueMj8DwWd0XgJg4GgkjdqvaMq7HN+64Yj6J6QvRjl7jtKqlzXi6zTBxrSuq9u8Vxw3jMfVdMY4EAg1BAIIyIORC59pJY6ESDbg7nsPw6grHoRbdeAsOcRp+F2Lf3DqV6k3O4zm5tP0TO9rF52MgekMW8xs68k/oii4uap6L3h5m0NJNGv6DuTjgeo0PKq6fRcr0gsupM7c/pDrzHbXtXRLgtnnrPE8mpLaO95vRce0V61OrPbPUns/QQlQuTkrs7DFJhsILeWz5K3QSh7Q4ZOAKgr6hq0O2tz5H6+Kc6Nz1YWeycOTvrXtVvMMvCYQhCwwruk0tXtbuFe0/TvTuwxasbRwqeZxUZb+naSPvBvUKA+BU4t+m/REJUKIrunVo1bLq/5j2t6hV5/Qq3olB/3H8mjxP7VK+UWTowN3mQ9gaP3FadF46QA+05x/b+1dseMHfH4pSiKLOiKKCj+UKbpQs3Bzj1kAfpPakuSHVhb97pHry7qJv5Qf8AyGf6Lf1vUnY20Yzg1vgF6J8I7fjG0Bc/04vI/wAUxo9GDVNPvEhx7tVdDAXKNMGn+Nnr7TezUbRcep4cupf6pQXrXal/mnFVaMkLaHFcpi4LJ/NOKP5pxVbLitT3HelxFj0avWlvBr0ZugePRAYe1o7V0ghcduJpNpgAz89H+sLspC6dP27dO/1Mbzg14nt+6SOYxHeFH6AzUnc3Y+M9rSCO4uU4Qq3oSP8Aq2e6/wDSV3/Cu3qujURRZ0RRedxV/SuCrGP9l1Opw+YHapTye2isUjPYeD1Pb82HtWu/462eTgAexwKaeTt/2szd7Gn8rqfvVy5wL8V6QlQuLg1yx6zS07QQom4ZNWah9YFp5jH4d6mlA2noWiv3mu7aE/FWLFsQhCwwqtgGtaCeL3dtfmpxQtxjpuP3fEj5KbW63SISoURSPKPnZ+UvjGt2jo/6eP8AF+tyXyix9CF25z2/maD+xY6MOrZ2cC4f1E/Fdp8HefGJJCzoiiyii+UWDpwv3tc38pBH6j2Lfdj9aKM/cb2gUPeFLaZ2DztmdQVdGfOD8NdYflJ7FWdFrTVhZtYaj3XY+Ne0L0Y84f47TnFNgKg+Ua7SJGTgdF4DHcHN9GvMfpXQAFrttiZNG6OQVa4UI8CDsIzXPKbjNm5pxdgW9jFJ37o3LZXE0L4tkgGQ3PHqnuUbG9MNPPZryR7E3eE5kenlzXDNanfZijK9KQjoDl7R4DuTPRrfg+8n12GS0+dI6EIrXe9wIaOwk9QXTCE3um7GWeJscYwGZObnHNx4p2QmM1HfGamjed+q1zj6oJ7BVQnk/graHO2MjPa4gDu1k70mtOpCW7XnVHLNx7MOtSWgNg1IDIRjK6o9xtQ3v1j1hdLdYX9t+MasiFnRFF53EyvYfYS/6bv0lRPk9/8AIk/0T+tilb8dSzy+6R24fFMPJ1H05nbmsH5nE/sWr8Kv41eUJULi4EUJfzOk07207D9VOKJv8YMPF3w+Ss8rD3+ZJVXfOlCvavakbiHSfyHiplRN2Ck0o97uepZSpQhCFEQOm9m17I47Y3Nf36p7nHsUDobLVkjPZcHdThT9qvFpgEjHMd6L2lp5OFD4rm2jshhtRjfgSXRu94HDvFOtdcOZY64c46XKiKLOiKKDCi5pfFidYbUHNH2TqlvFp9KPmP8AiV06iZXvdbLRGY5BgcQRm12xwW8M+2t4ZaqAs8oe0OaagioK3hVYGWwSFkwrEau1vVLRnI08Bm36KMvjSCeWoYXQxnINwkcN73jFvJtKbyt5ai55dvhdbXbYoh9rJGwH23NbXtOKrNvtN0uNX+bJ3xslx/2xiqLPBiTtOZ2nmdq0Fq5XL9OVzyX+xT3QDVupX/5GTkf/AKCitNhvCCQUhlifTYxzTThqjJcXDVtis9SK/wDpJl+k78nbHBa5HAAkmgAqScgBtVAua/LRDTpGVm1jzU0+5IcQeBqMKYZqXtFuktzmxWZp1HY44ZGhMnshpBFN42mgXXHl1wy7rqsIonW+1BraiMZn2YwcXczs5jcumRRBrQ1oo1oAAGQAFAEyuC5WWaPUbi44vfTFx+AGwfVSVFjPPd48GeW/DCiKLOiKLDCC0tl1YKe25o6h0vgE98n1mpA959eQ05MAHjrKvaYWnWlbGMdQZD2n0NOzV7VfrpsfmYY49rGgHi7Nx/MSrnxjIuXGJ2hCFycQou/vRb7x8FKKKv8AODBxd4D5qzysRn8OUKy/y5Cdx3GGrq2tw9oeIB8QVJpjfTdWWKTZXVPb8iexSCiMULJCgxVA08u8xzNnbgJKVI2SNGB6wAfwldBTS9rvbPE+J2ThgfZcMWuHIrWN7btrHLVQ91WwTRNeMyMRucPSH97CE7oqXcVrdZZ3QzdEF2q7c12x3IimO4gq7UXTKadLNMaIosqIoso5z5ZbcWQ2eMZPlL3D2hEAQ3teD1BVkta9oc01a7EFT3luj6FkdudKO1rD+1c4sM00WLA6hzBFWnq+Ku2JeanJrKmrrIsmaQN/xI3NP3fk6lO1bhe8B9Yjm0/BOF4N22ROYbKk/m8A9Yn8LviFpk0hYPQjc4/eIHhVODhLRxBoqaADEk5AKb8kN4681sjHoO1ZWjcdYtJ6xq9i57bbVPN6QOr7IBDfr1q6+RSP/qLSfZiYO15/4lNplXW6IosqIoo2xotNstAjY57smivPcBxJoOtOKKnaVXgZZBBFV1HAED1pDgGjlXtPBXGbqybJojYzaLUZX4iM+cduLyeg3tx/CujKP0euoWaFrMC49J53uOfUMAOSklnPLuu3PPLdYoWSFhliou8m600TOI7C7HuapZR1kbr2px2RinXSnxd2KwibQhCyyY3zZ9eJw2jpDqz7qrGxS68bXbxjzGB71IKIsLfNvfFsrrt905jq+as8LD6iKJUIpKIolQgrWmGj3n2+cjH2zBl/mN9n3hs7N1IfRa+60hlPSGDCdtPUPEbOzPO+qq6V6LeerLAAJc3NyEnEbnePeumOXqumOXqpSiKKrXHpJQ+atNWkGmu4EEEerIDkePbvVrHBLLCzTnvlps9bHE/2LQ3sdG8eNFzlr117yo2XXuyfezzb/wAkjSe6q4vZ5OiOS1imPmnustZhYc2t7AtYestdaa2UWdnsN7AtgoMgByC1a6QvTgbS9XryMw1Ntk3viZ+UPJ/WFz4vXVPI5ZqWBz/82eR35dVniwrOVZy9LxRFFnRVm/tJQ2scB1n5F4xDeDfad3c1mS1ZNs9J78EQMcZ+0IxP+WDt97duz3LfoVo8YwJ5R0yOg05sB9Y7nEdgPHDXotoqQRPaRV1dZrHYkHPXkrm7bTZtxwFzTLLjUMstcQlEUSoXNzJRFEqEGEjtUEnIAnsTa4IjqF5zkcT1bO+vasb0JIbG3OR1OQGJKlI2BoAGQAA5BPRfDJCEKMhML0iI1ZW+lHieLT6Q+KfoQNmOBAIxBFR1pU3hZ5txj9U1LOXrM6s+R4JyqpEJUIEQlQghr+0citIqehIBhIBjwDh6w79xCqDv4u7zRw14a54mPqdnGeB710hIRXA5Faxzs4bmeuKotvviC12WeEnUfJDI3VfhUuYQKOyONNxXCbFJ0R/eeK9IXjofZ5DVgMTt7KavWw4dlF52vSymG02iI/4c0jepryAeyi3uei2b4KHpddN9ZLrK7XbfrpC9adZJrJs2zmk6J5Ls2iN6Q2S7rKxxq/zQeWNxcDIS8h2xvpbVxN7S6jG5vcGjmTQd5C9G3boVZ46GSspGx2DB+EZ9ZKm57Tc3yrzrVa7eSyFurHkaEhv45NvIdhVo0f0Wjs9HH7SX2iMG+43Zzz5ZKdjYGgBoAAwAAAAG4AZLJYudvBc/UIhKhZYIhKhAiEqb2qrqRtzdmfZZtPM5D6IMbvZrvdKcvRZyGbusqRWLGAAACgAoBwCyUqUIQhAIQhBqtEOsKZEYg7QRkVqidXMUcMCPiOBTpa5I64jMd43FBghKEKqRCVCBEJUIEXnXyr2PzV6z7pRHKPxMDT/Uxy9Fri/l9sNJrLMB6UckZPFjg5vc93YrintzNCAULo2EIQgmdCLH568rHHSo88155RVlP6F6bXB/IfYvOXg+XZDA780jmtb/AEh67wsZMe6RCVCypEJUIEQlQUGEj6Cue4DMnYAs7NDq1Jxc7EnwA4D+80sceNTnsG76/wB89qAQhCiBCEIBCEIBCEIEc1ayFtSEINaEpCRUCEIQC575cbBr3cJKYwTRu6n1iP6x2LoSh9Mrv/iLDaohm+GTV94N1mf1AKzyXw8vwnBZpvC/I7CnC3GwsXnBZLVM7YlHZvIFYKWe0zEYyStjB3tiZXxlPYuqKqeSuweZuuyjbI0yn/7XF4/pLR1K1rF8sQIQhQCEJQECUWbWpQEqgEIQgEIQgEIQgEIQgEIQgEIQgFiWrJCDXRC2JC1BgiiUtTS1WZ7vRfRB5Z0hsH8ParRDSnmppGj3Q46n9Jam0b6ruOk/kyFrkMrn0kNAXNIBdQUGsCCDhtzwG5QDvIy/ZKfzN/4re4S6cve6i1QwGR7Y2+lI5rG+89wa3vIXVW+Rl+2U/mb/AMVN6O+SttmlbLrl72GrS4ghh9oAAY8TVNwtro9ks4jYyNvosa1o5NAA8FtTazWd49J9U6DVkIiizDUqgxDVkhCAQhCAQhCAQhCAQhCAQhCAQhCAQhCAQhCAQhCAQhCBCsSkQgVZBCECoQhAIQhAIQhAIQhAIQhAIQhAIQhB/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cache.macintoshhowto.com/wp-content/uploads/2006/02/podca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14800"/>
            <a:ext cx="213360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smtClean="0"/>
              <a:t>©Megan Rees, 2013</a:t>
            </a:r>
            <a:endParaRPr lang="en-US"/>
          </a:p>
        </p:txBody>
      </p:sp>
      <p:sp>
        <p:nvSpPr>
          <p:cNvPr id="5" name="Slide Number Placeholder 4"/>
          <p:cNvSpPr>
            <a:spLocks noGrp="1"/>
          </p:cNvSpPr>
          <p:nvPr>
            <p:ph type="sldNum" sz="quarter" idx="12"/>
          </p:nvPr>
        </p:nvSpPr>
        <p:spPr/>
        <p:txBody>
          <a:bodyPr/>
          <a:lstStyle/>
          <a:p>
            <a:fld id="{321A119C-D0B5-42DB-9CFA-2D0DE1375D63}" type="slidenum">
              <a:rPr lang="en-US" smtClean="0"/>
              <a:t>12</a:t>
            </a:fld>
            <a:endParaRPr lang="en-US"/>
          </a:p>
        </p:txBody>
      </p:sp>
    </p:spTree>
    <p:extLst>
      <p:ext uri="{BB962C8B-B14F-4D97-AF65-F5344CB8AC3E}">
        <p14:creationId xmlns:p14="http://schemas.microsoft.com/office/powerpoint/2010/main" val="2915458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Teleconferencing</a:t>
            </a:r>
            <a:endParaRPr lang="en-US" dirty="0"/>
          </a:p>
        </p:txBody>
      </p:sp>
      <p:sp>
        <p:nvSpPr>
          <p:cNvPr id="3" name="Content Placeholder 2"/>
          <p:cNvSpPr>
            <a:spLocks noGrp="1"/>
          </p:cNvSpPr>
          <p:nvPr>
            <p:ph idx="1"/>
          </p:nvPr>
        </p:nvSpPr>
        <p:spPr>
          <a:xfrm>
            <a:off x="457200" y="1600200"/>
            <a:ext cx="3810000" cy="4724400"/>
          </a:xfrm>
        </p:spPr>
        <p:txBody>
          <a:bodyPr>
            <a:normAutofit fontScale="92500" lnSpcReduction="20000"/>
          </a:bodyPr>
          <a:lstStyle/>
          <a:p>
            <a:r>
              <a:rPr lang="en-US" b="1" dirty="0" smtClean="0"/>
              <a:t>Definition</a:t>
            </a:r>
            <a:r>
              <a:rPr lang="en-US" dirty="0" smtClean="0"/>
              <a:t>: A </a:t>
            </a:r>
            <a:r>
              <a:rPr lang="en-US" dirty="0"/>
              <a:t>conference of people who are in different locations that is made possible by the use of such telecommunications equipment as closed-circuit </a:t>
            </a:r>
            <a:r>
              <a:rPr lang="en-US" dirty="0" smtClean="0"/>
              <a:t>television</a:t>
            </a:r>
          </a:p>
          <a:p>
            <a:pPr lvl="1"/>
            <a:r>
              <a:rPr lang="en-US" dirty="0" smtClean="0"/>
              <a:t>Audio</a:t>
            </a:r>
          </a:p>
          <a:p>
            <a:pPr lvl="1"/>
            <a:r>
              <a:rPr lang="en-US" dirty="0" smtClean="0"/>
              <a:t>Telephone</a:t>
            </a:r>
          </a:p>
          <a:p>
            <a:pPr lvl="1"/>
            <a:r>
              <a:rPr lang="en-US" dirty="0" smtClean="0"/>
              <a:t>Video</a:t>
            </a:r>
          </a:p>
          <a:p>
            <a:pPr lvl="1"/>
            <a:r>
              <a:rPr lang="en-US" dirty="0" smtClean="0"/>
              <a:t>Internet</a:t>
            </a:r>
          </a:p>
          <a:p>
            <a:r>
              <a:rPr lang="en-US" dirty="0" smtClean="0"/>
              <a:t>Generally used in a </a:t>
            </a:r>
            <a:r>
              <a:rPr lang="en-US" b="1" dirty="0" smtClean="0"/>
              <a:t>business</a:t>
            </a:r>
            <a:r>
              <a:rPr lang="en-US" dirty="0" smtClean="0"/>
              <a:t> setting</a:t>
            </a:r>
          </a:p>
          <a:p>
            <a:r>
              <a:rPr lang="en-US" dirty="0" smtClean="0"/>
              <a:t>May have </a:t>
            </a:r>
            <a:r>
              <a:rPr lang="en-US" b="1" dirty="0" smtClean="0"/>
              <a:t>more than two communication points</a:t>
            </a:r>
            <a:endParaRPr lang="en-US" b="1" dirty="0"/>
          </a:p>
        </p:txBody>
      </p:sp>
      <p:sp>
        <p:nvSpPr>
          <p:cNvPr id="4" name="Action Button: Home 3">
            <a:hlinkClick r:id="rId2"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©Megan Rees, 2013</a:t>
            </a:r>
            <a:endParaRPr lang="en-US"/>
          </a:p>
        </p:txBody>
      </p:sp>
      <p:sp>
        <p:nvSpPr>
          <p:cNvPr id="7" name="Slide Number Placeholder 6"/>
          <p:cNvSpPr>
            <a:spLocks noGrp="1"/>
          </p:cNvSpPr>
          <p:nvPr>
            <p:ph type="sldNum" sz="quarter" idx="12"/>
          </p:nvPr>
        </p:nvSpPr>
        <p:spPr/>
        <p:txBody>
          <a:bodyPr/>
          <a:lstStyle/>
          <a:p>
            <a:fld id="{321A119C-D0B5-42DB-9CFA-2D0DE1375D63}" type="slidenum">
              <a:rPr lang="en-US" smtClean="0"/>
              <a:t>13</a:t>
            </a:fld>
            <a:endParaRPr lang="en-US"/>
          </a:p>
        </p:txBody>
      </p:sp>
      <p:sp>
        <p:nvSpPr>
          <p:cNvPr id="8" name="Oval 7">
            <a:hlinkClick r:id="rId3"/>
          </p:cNvPr>
          <p:cNvSpPr/>
          <p:nvPr/>
        </p:nvSpPr>
        <p:spPr>
          <a:xfrm>
            <a:off x="5257800" y="2743200"/>
            <a:ext cx="2667000" cy="1752600"/>
          </a:xfrm>
          <a:prstGeom prst="ellipse">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Watch the Video</a:t>
            </a:r>
            <a:endParaRPr lang="en-US" dirty="0"/>
          </a:p>
        </p:txBody>
      </p:sp>
    </p:spTree>
    <p:extLst>
      <p:ext uri="{BB962C8B-B14F-4D97-AF65-F5344CB8AC3E}">
        <p14:creationId xmlns:p14="http://schemas.microsoft.com/office/powerpoint/2010/main" val="3702376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Skype</a:t>
            </a:r>
            <a:endParaRPr lang="en-US" dirty="0"/>
          </a:p>
        </p:txBody>
      </p:sp>
      <p:sp>
        <p:nvSpPr>
          <p:cNvPr id="3" name="Content Placeholder 2"/>
          <p:cNvSpPr>
            <a:spLocks noGrp="1"/>
          </p:cNvSpPr>
          <p:nvPr>
            <p:ph idx="1"/>
          </p:nvPr>
        </p:nvSpPr>
        <p:spPr>
          <a:xfrm>
            <a:off x="5029200" y="1611922"/>
            <a:ext cx="3886200" cy="5169877"/>
          </a:xfrm>
        </p:spPr>
        <p:txBody>
          <a:bodyPr>
            <a:normAutofit fontScale="92500" lnSpcReduction="10000"/>
          </a:bodyPr>
          <a:lstStyle/>
          <a:p>
            <a:r>
              <a:rPr lang="en-US" dirty="0" smtClean="0"/>
              <a:t>Definition: Have </a:t>
            </a:r>
            <a:r>
              <a:rPr lang="en-US" dirty="0"/>
              <a:t>a spoken conversation with (someone) over the Internet using the software application Skype, frequently also viewing by webcam</a:t>
            </a:r>
            <a:r>
              <a:rPr lang="en-US" dirty="0" smtClean="0"/>
              <a:t>.</a:t>
            </a:r>
          </a:p>
          <a:p>
            <a:pPr lvl="1"/>
            <a:r>
              <a:rPr lang="en-US" dirty="0" smtClean="0"/>
              <a:t>Generally used in a </a:t>
            </a:r>
            <a:r>
              <a:rPr lang="en-US" b="1" dirty="0" smtClean="0"/>
              <a:t>personal</a:t>
            </a:r>
            <a:r>
              <a:rPr lang="en-US" dirty="0" smtClean="0"/>
              <a:t> setting, and with only two communication points.</a:t>
            </a:r>
          </a:p>
          <a:p>
            <a:pPr lvl="1"/>
            <a:r>
              <a:rPr lang="en-US" dirty="0" smtClean="0"/>
              <a:t>It is also a downloadable app</a:t>
            </a:r>
          </a:p>
          <a:p>
            <a:pPr lvl="1"/>
            <a:r>
              <a:rPr lang="en-US" dirty="0" smtClean="0"/>
              <a:t>Calling through Skype is free of charge</a:t>
            </a:r>
          </a:p>
          <a:p>
            <a:pPr lvl="2"/>
            <a:r>
              <a:rPr lang="en-US" dirty="0" smtClean="0"/>
              <a:t>A great way to communicate with people overseas</a:t>
            </a:r>
          </a:p>
          <a:p>
            <a:pPr lvl="1"/>
            <a:r>
              <a:rPr lang="en-US" dirty="0" smtClean="0"/>
              <a:t>Can be used for video conferencing</a:t>
            </a:r>
          </a:p>
          <a:p>
            <a:pPr lvl="1"/>
            <a:endParaRPr lang="en-US" dirty="0"/>
          </a:p>
        </p:txBody>
      </p:sp>
      <p:sp>
        <p:nvSpPr>
          <p:cNvPr id="4" name="Action Button: Home 3">
            <a:hlinkClick r:id="rId3"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©Megan Rees, 2013</a:t>
            </a:r>
            <a:endParaRPr lang="en-US"/>
          </a:p>
        </p:txBody>
      </p:sp>
      <p:sp>
        <p:nvSpPr>
          <p:cNvPr id="7" name="Slide Number Placeholder 6"/>
          <p:cNvSpPr>
            <a:spLocks noGrp="1"/>
          </p:cNvSpPr>
          <p:nvPr>
            <p:ph type="sldNum" sz="quarter" idx="12"/>
          </p:nvPr>
        </p:nvSpPr>
        <p:spPr/>
        <p:txBody>
          <a:bodyPr/>
          <a:lstStyle/>
          <a:p>
            <a:fld id="{321A119C-D0B5-42DB-9CFA-2D0DE1375D63}" type="slidenum">
              <a:rPr lang="en-US" smtClean="0"/>
              <a:t>14</a:t>
            </a:fld>
            <a:endParaRPr lang="en-US"/>
          </a:p>
        </p:txBody>
      </p:sp>
    </p:spTree>
    <p:extLst>
      <p:ext uri="{BB962C8B-B14F-4D97-AF65-F5344CB8AC3E}">
        <p14:creationId xmlns:p14="http://schemas.microsoft.com/office/powerpoint/2010/main" val="2562199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Rooms</a:t>
            </a:r>
            <a:endParaRPr lang="en-US" dirty="0"/>
          </a:p>
        </p:txBody>
      </p:sp>
      <p:sp>
        <p:nvSpPr>
          <p:cNvPr id="3" name="Content Placeholder 2"/>
          <p:cNvSpPr>
            <a:spLocks noGrp="1"/>
          </p:cNvSpPr>
          <p:nvPr>
            <p:ph sz="half" idx="1"/>
          </p:nvPr>
        </p:nvSpPr>
        <p:spPr>
          <a:xfrm>
            <a:off x="457200" y="1600200"/>
            <a:ext cx="8458200" cy="3657599"/>
          </a:xfrm>
        </p:spPr>
        <p:txBody>
          <a:bodyPr>
            <a:normAutofit fontScale="77500" lnSpcReduction="20000"/>
          </a:bodyPr>
          <a:lstStyle/>
          <a:p>
            <a:r>
              <a:rPr lang="en-US" b="1" dirty="0" smtClean="0"/>
              <a:t>Purpose</a:t>
            </a:r>
            <a:r>
              <a:rPr lang="en-US" dirty="0" smtClean="0"/>
              <a:t>: To share information via text with a group of users</a:t>
            </a:r>
          </a:p>
          <a:p>
            <a:r>
              <a:rPr lang="en-US" dirty="0" smtClean="0"/>
              <a:t>Different from instant messaging because it caters to a group of people rather than one-on-one</a:t>
            </a:r>
          </a:p>
          <a:p>
            <a:r>
              <a:rPr lang="en-US" dirty="0" smtClean="0"/>
              <a:t>Users are generally connected by a shared interest</a:t>
            </a:r>
          </a:p>
          <a:p>
            <a:r>
              <a:rPr lang="en-US" dirty="0" smtClean="0"/>
              <a:t>Chat rooms are very common in gaming</a:t>
            </a:r>
          </a:p>
        </p:txBody>
      </p:sp>
      <p:sp>
        <p:nvSpPr>
          <p:cNvPr id="8" name="Content Placeholder 7"/>
          <p:cNvSpPr>
            <a:spLocks noGrp="1"/>
          </p:cNvSpPr>
          <p:nvPr>
            <p:ph sz="half" idx="2"/>
          </p:nvPr>
        </p:nvSpPr>
        <p:spPr>
          <a:xfrm>
            <a:off x="457200" y="3276600"/>
            <a:ext cx="4191000" cy="1905000"/>
          </a:xfrm>
        </p:spPr>
        <p:txBody>
          <a:bodyPr>
            <a:normAutofit fontScale="77500" lnSpcReduction="20000"/>
          </a:bodyPr>
          <a:lstStyle/>
          <a:p>
            <a:r>
              <a:rPr lang="en-US" dirty="0"/>
              <a:t>Chatting is also great in school settings for collaborating on homework. Google Drive has a chat option.</a:t>
            </a:r>
          </a:p>
          <a:p>
            <a:r>
              <a:rPr lang="en-US" b="1" dirty="0" smtClean="0"/>
              <a:t>Rules</a:t>
            </a:r>
            <a:r>
              <a:rPr lang="en-US" dirty="0" smtClean="0"/>
              <a:t> </a:t>
            </a:r>
            <a:r>
              <a:rPr lang="en-US" dirty="0"/>
              <a:t>– Chat rooms usually have strict behavior </a:t>
            </a:r>
            <a:r>
              <a:rPr lang="en-US" dirty="0" smtClean="0"/>
              <a:t>rules</a:t>
            </a:r>
            <a:endParaRPr lang="en-US" dirty="0"/>
          </a:p>
        </p:txBody>
      </p:sp>
      <p:sp>
        <p:nvSpPr>
          <p:cNvPr id="4" name="Action Button: Home 3">
            <a:hlinkClick r:id="rId2"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http://www.scotland.gov.uk/Resource/Img/47121/0021528.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3276600"/>
            <a:ext cx="4412671" cy="29718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ction Button: Forward or Next 10">
            <a:hlinkClick r:id="" action="ppaction://hlinkshowjump?jump=nextslide" highlightClick="1"/>
          </p:cNvPr>
          <p:cNvSpPr/>
          <p:nvPr/>
        </p:nvSpPr>
        <p:spPr>
          <a:xfrm>
            <a:off x="1257300" y="62484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©Megan Rees, 2013</a:t>
            </a:r>
            <a:endParaRPr lang="en-US"/>
          </a:p>
        </p:txBody>
      </p:sp>
      <p:sp>
        <p:nvSpPr>
          <p:cNvPr id="7" name="Slide Number Placeholder 6"/>
          <p:cNvSpPr>
            <a:spLocks noGrp="1"/>
          </p:cNvSpPr>
          <p:nvPr>
            <p:ph type="sldNum" sz="quarter" idx="12"/>
          </p:nvPr>
        </p:nvSpPr>
        <p:spPr/>
        <p:txBody>
          <a:bodyPr/>
          <a:lstStyle/>
          <a:p>
            <a:fld id="{321A119C-D0B5-42DB-9CFA-2D0DE1375D63}" type="slidenum">
              <a:rPr lang="en-US" smtClean="0"/>
              <a:t>15</a:t>
            </a:fld>
            <a:endParaRPr lang="en-US"/>
          </a:p>
        </p:txBody>
      </p:sp>
    </p:spTree>
    <p:extLst>
      <p:ext uri="{BB962C8B-B14F-4D97-AF65-F5344CB8AC3E}">
        <p14:creationId xmlns:p14="http://schemas.microsoft.com/office/powerpoint/2010/main" val="1709644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Room Safety Tips</a:t>
            </a:r>
            <a:endParaRPr lang="en-US" dirty="0"/>
          </a:p>
        </p:txBody>
      </p:sp>
      <p:sp>
        <p:nvSpPr>
          <p:cNvPr id="5" name="Content Placeholder 4"/>
          <p:cNvSpPr>
            <a:spLocks noGrp="1"/>
          </p:cNvSpPr>
          <p:nvPr>
            <p:ph idx="1"/>
          </p:nvPr>
        </p:nvSpPr>
        <p:spPr>
          <a:xfrm>
            <a:off x="616324" y="2590800"/>
            <a:ext cx="7772400" cy="4648200"/>
          </a:xfrm>
        </p:spPr>
        <p:txBody>
          <a:bodyPr>
            <a:normAutofit fontScale="70000" lnSpcReduction="20000"/>
          </a:bodyPr>
          <a:lstStyle/>
          <a:p>
            <a:r>
              <a:rPr lang="en-US" dirty="0" smtClean="0"/>
              <a:t>Remember </a:t>
            </a:r>
            <a:r>
              <a:rPr lang="en-US" dirty="0"/>
              <a:t>that what you say in a chat room or instant messaging session is live – you can’t take it back or delete it later.</a:t>
            </a:r>
          </a:p>
          <a:p>
            <a:r>
              <a:rPr lang="en-US" dirty="0"/>
              <a:t>Don’t say anything you wouldn’t want the public to know – this includes your full name, your address, phone number or other personal information.</a:t>
            </a:r>
          </a:p>
          <a:p>
            <a:r>
              <a:rPr lang="en-US" dirty="0"/>
              <a:t>Don’t get together with someone you meet in a chat room. If you must, meet in a public place and bring along some friends.</a:t>
            </a:r>
          </a:p>
          <a:p>
            <a:r>
              <a:rPr lang="en-US" dirty="0"/>
              <a:t>Don’t reveal your actual location or when and where you plan to hang out.</a:t>
            </a:r>
          </a:p>
          <a:p>
            <a:r>
              <a:rPr lang="en-US" dirty="0"/>
              <a:t>Choose a nickname that’s not sexually suggestive and doesn’t give away your real name.</a:t>
            </a:r>
          </a:p>
          <a:p>
            <a:r>
              <a:rPr lang="en-US" dirty="0"/>
              <a:t>If someone says or does something creepy, block them and don’t respond</a:t>
            </a:r>
          </a:p>
          <a:p>
            <a:r>
              <a:rPr lang="en-US" dirty="0"/>
              <a:t>Just sign out if the topic turns to sex. That can often lead somewhere you don’t want to go</a:t>
            </a:r>
            <a:r>
              <a:rPr lang="en-US" dirty="0" smtClean="0"/>
              <a:t>.</a:t>
            </a:r>
          </a:p>
          <a:p>
            <a:r>
              <a:rPr lang="en-US" dirty="0" smtClean="0"/>
              <a:t>It’s easy to say things in a chat room you would never say to someone’s face. Be careful—this behavior can give the wrong impression about who you are and what you will do. This wrong impression could even be fatal.</a:t>
            </a:r>
            <a:endParaRPr lang="en-US" dirty="0"/>
          </a:p>
          <a:p>
            <a:endParaRPr lang="en-US" dirty="0"/>
          </a:p>
        </p:txBody>
      </p:sp>
      <p:sp>
        <p:nvSpPr>
          <p:cNvPr id="6" name="Action Button: Home 5">
            <a:hlinkClick r:id="rId3"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http://www.softwarewithstyle.com/uploads/g013/5.dangers_of_speaking_with_strangers_online_on_iphon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910" y="1155121"/>
            <a:ext cx="2670378" cy="142628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52313" y="1538445"/>
            <a:ext cx="5806888" cy="1477328"/>
          </a:xfrm>
          <a:prstGeom prst="rect">
            <a:avLst/>
          </a:prstGeom>
          <a:noFill/>
        </p:spPr>
        <p:txBody>
          <a:bodyPr wrap="square" rtlCol="0">
            <a:spAutoFit/>
          </a:bodyPr>
          <a:lstStyle/>
          <a:p>
            <a:r>
              <a:rPr lang="en-US" b="1" dirty="0" smtClean="0"/>
              <a:t>Chat rooms, where many people gather for live interaction, are among the riskiest place on the Net—where kids are more likely to “talk” with strangers about inappropriate topics. </a:t>
            </a:r>
          </a:p>
          <a:p>
            <a:endParaRPr lang="en-US" dirty="0"/>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4" name="Slide Number Placeholder 3"/>
          <p:cNvSpPr>
            <a:spLocks noGrp="1"/>
          </p:cNvSpPr>
          <p:nvPr>
            <p:ph type="sldNum" sz="quarter" idx="12"/>
          </p:nvPr>
        </p:nvSpPr>
        <p:spPr/>
        <p:txBody>
          <a:bodyPr/>
          <a:lstStyle/>
          <a:p>
            <a:fld id="{321A119C-D0B5-42DB-9CFA-2D0DE1375D63}" type="slidenum">
              <a:rPr lang="en-US" smtClean="0"/>
              <a:t>16</a:t>
            </a:fld>
            <a:endParaRPr lang="en-US"/>
          </a:p>
        </p:txBody>
      </p:sp>
    </p:spTree>
    <p:extLst>
      <p:ext uri="{BB962C8B-B14F-4D97-AF65-F5344CB8AC3E}">
        <p14:creationId xmlns:p14="http://schemas.microsoft.com/office/powerpoint/2010/main" val="137445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Networks</a:t>
            </a:r>
            <a:endParaRPr lang="en-US" dirty="0"/>
          </a:p>
        </p:txBody>
      </p:sp>
      <p:sp>
        <p:nvSpPr>
          <p:cNvPr id="3" name="Content Placeholder 2"/>
          <p:cNvSpPr>
            <a:spLocks noGrp="1"/>
          </p:cNvSpPr>
          <p:nvPr>
            <p:ph sz="half" idx="2"/>
          </p:nvPr>
        </p:nvSpPr>
        <p:spPr>
          <a:xfrm>
            <a:off x="533400" y="1524000"/>
            <a:ext cx="8229600" cy="1254125"/>
          </a:xfrm>
        </p:spPr>
        <p:txBody>
          <a:bodyPr>
            <a:normAutofit/>
          </a:bodyPr>
          <a:lstStyle/>
          <a:p>
            <a:r>
              <a:rPr lang="en-US" b="1" dirty="0" smtClean="0"/>
              <a:t>Definition</a:t>
            </a:r>
            <a:r>
              <a:rPr lang="en-US" dirty="0" smtClean="0"/>
              <a:t>: A </a:t>
            </a:r>
            <a:r>
              <a:rPr lang="en-US" dirty="0"/>
              <a:t>dedicated website or other application that enables users to communicate with each other by posting information, comments, messages, images, etc</a:t>
            </a:r>
            <a:r>
              <a:rPr lang="en-US" dirty="0" smtClean="0"/>
              <a:t>.</a:t>
            </a:r>
          </a:p>
          <a:p>
            <a:pPr lvl="1"/>
            <a:endParaRPr lang="en-US" dirty="0" smtClean="0"/>
          </a:p>
          <a:p>
            <a:pPr lvl="1"/>
            <a:endParaRPr lang="en-US" dirty="0"/>
          </a:p>
        </p:txBody>
      </p:sp>
      <p:sp>
        <p:nvSpPr>
          <p:cNvPr id="8" name="Content Placeholder 7"/>
          <p:cNvSpPr>
            <a:spLocks noGrp="1"/>
          </p:cNvSpPr>
          <p:nvPr>
            <p:ph sz="quarter" idx="4"/>
          </p:nvPr>
        </p:nvSpPr>
        <p:spPr>
          <a:xfrm>
            <a:off x="168519" y="2812926"/>
            <a:ext cx="3625362" cy="2673473"/>
          </a:xfrm>
        </p:spPr>
        <p:txBody>
          <a:bodyPr/>
          <a:lstStyle/>
          <a:p>
            <a:pPr lvl="1"/>
            <a:r>
              <a:rPr lang="en-US" dirty="0"/>
              <a:t>Facebook</a:t>
            </a:r>
          </a:p>
          <a:p>
            <a:pPr lvl="1"/>
            <a:r>
              <a:rPr lang="en-US" dirty="0"/>
              <a:t>Twitter</a:t>
            </a:r>
          </a:p>
          <a:p>
            <a:pPr lvl="1"/>
            <a:r>
              <a:rPr lang="en-US" dirty="0"/>
              <a:t>My Space</a:t>
            </a:r>
          </a:p>
          <a:p>
            <a:pPr lvl="1"/>
            <a:r>
              <a:rPr lang="en-US" dirty="0"/>
              <a:t>LinkedIn</a:t>
            </a:r>
          </a:p>
          <a:p>
            <a:pPr lvl="1"/>
            <a:r>
              <a:rPr lang="en-US" dirty="0" smtClean="0"/>
              <a:t>Google+</a:t>
            </a:r>
            <a:endParaRPr lang="en-US" dirty="0"/>
          </a:p>
          <a:p>
            <a:pPr lvl="1"/>
            <a:r>
              <a:rPr lang="en-US" dirty="0"/>
              <a:t>Friendster</a:t>
            </a:r>
          </a:p>
          <a:p>
            <a:pPr lvl="1"/>
            <a:r>
              <a:rPr lang="en-US" dirty="0" err="1" smtClean="0"/>
              <a:t>Pinterest</a:t>
            </a:r>
            <a:endParaRPr lang="en-US" dirty="0"/>
          </a:p>
          <a:p>
            <a:endParaRPr lang="en-US" dirty="0"/>
          </a:p>
        </p:txBody>
      </p:sp>
      <p:sp>
        <p:nvSpPr>
          <p:cNvPr id="4" name="Action Button: Home 3">
            <a:hlinkClick r:id="rId2"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txBox="1">
            <a:spLocks/>
          </p:cNvSpPr>
          <p:nvPr/>
        </p:nvSpPr>
        <p:spPr>
          <a:xfrm>
            <a:off x="1981200" y="2725675"/>
            <a:ext cx="3625362" cy="26734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6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600" kern="1200">
                <a:solidFill>
                  <a:schemeClr val="tx2"/>
                </a:solidFill>
                <a:latin typeface="+mn-lt"/>
                <a:ea typeface="+mn-ea"/>
                <a:cs typeface="+mn-cs"/>
              </a:defRPr>
            </a:lvl9pPr>
          </a:lstStyle>
          <a:p>
            <a:pPr lvl="1"/>
            <a:r>
              <a:rPr lang="en-US" dirty="0"/>
              <a:t>Classmates</a:t>
            </a:r>
          </a:p>
          <a:p>
            <a:pPr lvl="1"/>
            <a:r>
              <a:rPr lang="en-US" dirty="0"/>
              <a:t>Tagged</a:t>
            </a:r>
          </a:p>
          <a:p>
            <a:pPr lvl="1"/>
            <a:r>
              <a:rPr lang="en-US" dirty="0" err="1" smtClean="0"/>
              <a:t>myYearbook</a:t>
            </a:r>
            <a:endParaRPr lang="en-US" dirty="0" smtClean="0"/>
          </a:p>
          <a:p>
            <a:pPr lvl="1"/>
            <a:r>
              <a:rPr lang="en-US" dirty="0" smtClean="0"/>
              <a:t>Twitter</a:t>
            </a:r>
          </a:p>
          <a:p>
            <a:pPr lvl="1"/>
            <a:r>
              <a:rPr lang="en-US" dirty="0" err="1" smtClean="0"/>
              <a:t>Flixster</a:t>
            </a:r>
            <a:endParaRPr lang="en-US" dirty="0" smtClean="0"/>
          </a:p>
          <a:p>
            <a:pPr lvl="1"/>
            <a:r>
              <a:rPr lang="en-US" dirty="0" smtClean="0"/>
              <a:t>MANY more!</a:t>
            </a:r>
          </a:p>
          <a:p>
            <a:pPr lvl="1"/>
            <a:endParaRPr lang="en-US" dirty="0"/>
          </a:p>
        </p:txBody>
      </p:sp>
      <p:sp>
        <p:nvSpPr>
          <p:cNvPr id="14" name="Action Button: Forward or Next 13">
            <a:hlinkClick r:id="" action="ppaction://hlinkshowjump?jump=nextslide" highlightClick="1"/>
          </p:cNvPr>
          <p:cNvSpPr/>
          <p:nvPr/>
        </p:nvSpPr>
        <p:spPr>
          <a:xfrm>
            <a:off x="1257300" y="62484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©Megan Rees, 2013</a:t>
            </a:r>
            <a:endParaRPr lang="en-US"/>
          </a:p>
        </p:txBody>
      </p:sp>
      <p:sp>
        <p:nvSpPr>
          <p:cNvPr id="7" name="Slide Number Placeholder 6"/>
          <p:cNvSpPr>
            <a:spLocks noGrp="1"/>
          </p:cNvSpPr>
          <p:nvPr>
            <p:ph type="sldNum" sz="quarter" idx="12"/>
          </p:nvPr>
        </p:nvSpPr>
        <p:spPr/>
        <p:txBody>
          <a:bodyPr/>
          <a:lstStyle/>
          <a:p>
            <a:fld id="{321A119C-D0B5-42DB-9CFA-2D0DE1375D63}" type="slidenum">
              <a:rPr lang="en-US" smtClean="0"/>
              <a:t>17</a:t>
            </a:fld>
            <a:endParaRPr lang="en-US"/>
          </a:p>
        </p:txBody>
      </p:sp>
    </p:spTree>
    <p:extLst>
      <p:ext uri="{BB962C8B-B14F-4D97-AF65-F5344CB8AC3E}">
        <p14:creationId xmlns:p14="http://schemas.microsoft.com/office/powerpoint/2010/main" val="2086566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200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2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grpId="0" nodeType="afterEffect">
                                  <p:stCondLst>
                                    <p:cond delay="200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000"/>
                                        <p:tgtEl>
                                          <p:spTgt spid="8">
                                            <p:txEl>
                                              <p:pRg st="3" end="3"/>
                                            </p:txEl>
                                          </p:spTgt>
                                        </p:tgtEl>
                                      </p:cBhvr>
                                    </p:animEffect>
                                    <p:anim calcmode="lin" valueType="num">
                                      <p:cBhvr>
                                        <p:cTn id="2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grpId="0" nodeType="afterEffect">
                                  <p:stCondLst>
                                    <p:cond delay="200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1000"/>
                                        <p:tgtEl>
                                          <p:spTgt spid="8">
                                            <p:txEl>
                                              <p:pRg st="4" end="4"/>
                                            </p:txEl>
                                          </p:spTgt>
                                        </p:tgtEl>
                                      </p:cBhvr>
                                    </p:animEffect>
                                    <p:anim calcmode="lin" valueType="num">
                                      <p:cBhvr>
                                        <p:cTn id="3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ntr" presetSubtype="0" fill="hold" grpId="0" nodeType="afterEffect">
                                  <p:stCondLst>
                                    <p:cond delay="200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1000"/>
                                        <p:tgtEl>
                                          <p:spTgt spid="8">
                                            <p:txEl>
                                              <p:pRg st="5" end="5"/>
                                            </p:txEl>
                                          </p:spTgt>
                                        </p:tgtEl>
                                      </p:cBhvr>
                                    </p:animEffect>
                                    <p:anim calcmode="lin" valueType="num">
                                      <p:cBhvr>
                                        <p:cTn id="3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8000"/>
                            </p:stCondLst>
                            <p:childTnLst>
                              <p:par>
                                <p:cTn id="41" presetID="42" presetClass="entr" presetSubtype="0" fill="hold" grpId="0" nodeType="afterEffect">
                                  <p:stCondLst>
                                    <p:cond delay="200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1000"/>
                                        <p:tgtEl>
                                          <p:spTgt spid="8">
                                            <p:txEl>
                                              <p:pRg st="6" end="6"/>
                                            </p:txEl>
                                          </p:spTgt>
                                        </p:tgtEl>
                                      </p:cBhvr>
                                    </p:animEffect>
                                    <p:anim calcmode="lin" valueType="num">
                                      <p:cBhvr>
                                        <p:cTn id="4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5" name="TextBox 4"/>
          <p:cNvSpPr txBox="1"/>
          <p:nvPr/>
        </p:nvSpPr>
        <p:spPr>
          <a:xfrm>
            <a:off x="6705600" y="1619026"/>
            <a:ext cx="20955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Use this graph to answer the questions in your workbook.</a:t>
            </a:r>
            <a:endParaRPr lang="en-US" dirty="0"/>
          </a:p>
        </p:txBody>
      </p:sp>
      <p:pic>
        <p:nvPicPr>
          <p:cNvPr id="6" name="Picture 2" descr="teens faceboo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600200"/>
            <a:ext cx="6419851" cy="407303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ction Button: Home 6">
            <a:hlinkClick r:id="rId4"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1257300" y="62484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4" name="Slide Number Placeholder 3"/>
          <p:cNvSpPr>
            <a:spLocks noGrp="1"/>
          </p:cNvSpPr>
          <p:nvPr>
            <p:ph type="sldNum" sz="quarter" idx="12"/>
          </p:nvPr>
        </p:nvSpPr>
        <p:spPr/>
        <p:txBody>
          <a:bodyPr/>
          <a:lstStyle/>
          <a:p>
            <a:fld id="{321A119C-D0B5-42DB-9CFA-2D0DE1375D63}" type="slidenum">
              <a:rPr lang="en-US" smtClean="0"/>
              <a:t>18</a:t>
            </a:fld>
            <a:endParaRPr lang="en-US"/>
          </a:p>
        </p:txBody>
      </p:sp>
    </p:spTree>
    <p:extLst>
      <p:ext uri="{BB962C8B-B14F-4D97-AF65-F5344CB8AC3E}">
        <p14:creationId xmlns:p14="http://schemas.microsoft.com/office/powerpoint/2010/main" val="3520804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Quiz</a:t>
            </a:r>
            <a:endParaRPr lang="en-US" dirty="0"/>
          </a:p>
        </p:txBody>
      </p:sp>
      <p:sp>
        <p:nvSpPr>
          <p:cNvPr id="3" name="Content Placeholder 2"/>
          <p:cNvSpPr>
            <a:spLocks noGrp="1"/>
          </p:cNvSpPr>
          <p:nvPr>
            <p:ph idx="1"/>
          </p:nvPr>
        </p:nvSpPr>
        <p:spPr/>
        <p:txBody>
          <a:bodyPr/>
          <a:lstStyle/>
          <a:p>
            <a:r>
              <a:rPr lang="en-US" dirty="0" smtClean="0"/>
              <a:t>Can you identify which of all the electronic communications types would be best for the following situations? Refer to your packet for a list of all possible answers.</a:t>
            </a:r>
            <a:endParaRPr lang="en-US" dirty="0"/>
          </a:p>
        </p:txBody>
      </p:sp>
      <p:sp>
        <p:nvSpPr>
          <p:cNvPr id="4" name="Regular Pentagon 3">
            <a:hlinkClick r:id="rId2" action="ppaction://hlinksldjump"/>
          </p:cNvPr>
          <p:cNvSpPr/>
          <p:nvPr/>
        </p:nvSpPr>
        <p:spPr>
          <a:xfrm>
            <a:off x="867784" y="3619947"/>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1</a:t>
            </a:r>
            <a:endParaRPr lang="en-US" sz="2400" dirty="0"/>
          </a:p>
        </p:txBody>
      </p:sp>
      <p:sp>
        <p:nvSpPr>
          <p:cNvPr id="5" name="Regular Pentagon 4">
            <a:hlinkClick r:id="rId3" action="ppaction://hlinksldjump"/>
          </p:cNvPr>
          <p:cNvSpPr/>
          <p:nvPr/>
        </p:nvSpPr>
        <p:spPr>
          <a:xfrm>
            <a:off x="2086984" y="3632498"/>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2</a:t>
            </a:r>
            <a:endParaRPr lang="en-US" sz="2400" dirty="0"/>
          </a:p>
        </p:txBody>
      </p:sp>
      <p:sp>
        <p:nvSpPr>
          <p:cNvPr id="6" name="Regular Pentagon 5">
            <a:hlinkClick r:id="rId4" action="ppaction://hlinksldjump"/>
          </p:cNvPr>
          <p:cNvSpPr/>
          <p:nvPr/>
        </p:nvSpPr>
        <p:spPr>
          <a:xfrm>
            <a:off x="3341146" y="3619947"/>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3</a:t>
            </a:r>
            <a:endParaRPr lang="en-US" sz="2400" dirty="0"/>
          </a:p>
        </p:txBody>
      </p:sp>
      <p:sp>
        <p:nvSpPr>
          <p:cNvPr id="7" name="Regular Pentagon 6">
            <a:hlinkClick r:id="rId5" action="ppaction://hlinksldjump"/>
          </p:cNvPr>
          <p:cNvSpPr/>
          <p:nvPr/>
        </p:nvSpPr>
        <p:spPr>
          <a:xfrm>
            <a:off x="4572000" y="3606052"/>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4</a:t>
            </a:r>
            <a:endParaRPr lang="en-US" sz="2400" dirty="0"/>
          </a:p>
        </p:txBody>
      </p:sp>
      <p:sp>
        <p:nvSpPr>
          <p:cNvPr id="8" name="Regular Pentagon 7">
            <a:hlinkClick r:id="rId6" action="ppaction://hlinksldjump"/>
          </p:cNvPr>
          <p:cNvSpPr/>
          <p:nvPr/>
        </p:nvSpPr>
        <p:spPr>
          <a:xfrm>
            <a:off x="5791200" y="3601122"/>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5</a:t>
            </a:r>
            <a:endParaRPr lang="en-US" sz="2400" dirty="0"/>
          </a:p>
        </p:txBody>
      </p:sp>
      <p:sp>
        <p:nvSpPr>
          <p:cNvPr id="9" name="Regular Pentagon 8">
            <a:hlinkClick r:id="rId7" action="ppaction://hlinksldjump"/>
          </p:cNvPr>
          <p:cNvSpPr/>
          <p:nvPr/>
        </p:nvSpPr>
        <p:spPr>
          <a:xfrm>
            <a:off x="7010400" y="3587227"/>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6</a:t>
            </a:r>
            <a:endParaRPr lang="en-US" sz="2400" dirty="0"/>
          </a:p>
        </p:txBody>
      </p:sp>
      <p:sp>
        <p:nvSpPr>
          <p:cNvPr id="10" name="Regular Pentagon 9">
            <a:hlinkClick r:id="rId8" action="ppaction://hlinksldjump"/>
          </p:cNvPr>
          <p:cNvSpPr/>
          <p:nvPr/>
        </p:nvSpPr>
        <p:spPr>
          <a:xfrm>
            <a:off x="2057400" y="4822115"/>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7</a:t>
            </a:r>
            <a:endParaRPr lang="en-US" sz="2400" dirty="0"/>
          </a:p>
        </p:txBody>
      </p:sp>
      <p:sp>
        <p:nvSpPr>
          <p:cNvPr id="11" name="Regular Pentagon 10">
            <a:hlinkClick r:id="rId9" action="ppaction://hlinksldjump"/>
          </p:cNvPr>
          <p:cNvSpPr/>
          <p:nvPr/>
        </p:nvSpPr>
        <p:spPr>
          <a:xfrm>
            <a:off x="3290047" y="4809564"/>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8</a:t>
            </a:r>
            <a:endParaRPr lang="en-US" sz="2400" dirty="0"/>
          </a:p>
        </p:txBody>
      </p:sp>
      <p:sp>
        <p:nvSpPr>
          <p:cNvPr id="12" name="Regular Pentagon 11">
            <a:hlinkClick r:id="rId10" action="ppaction://hlinksldjump"/>
          </p:cNvPr>
          <p:cNvSpPr/>
          <p:nvPr/>
        </p:nvSpPr>
        <p:spPr>
          <a:xfrm>
            <a:off x="4554967" y="4822115"/>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9</a:t>
            </a:r>
            <a:endParaRPr lang="en-US" sz="2400" dirty="0"/>
          </a:p>
        </p:txBody>
      </p:sp>
      <p:sp>
        <p:nvSpPr>
          <p:cNvPr id="13" name="Regular Pentagon 12">
            <a:hlinkClick r:id="rId11" action="ppaction://hlinksldjump"/>
          </p:cNvPr>
          <p:cNvSpPr/>
          <p:nvPr/>
        </p:nvSpPr>
        <p:spPr>
          <a:xfrm>
            <a:off x="5774167" y="4809564"/>
            <a:ext cx="1219200" cy="1143000"/>
          </a:xfrm>
          <a:prstGeom prst="pentagon">
            <a:avLst/>
          </a:prstGeom>
          <a:scene3d>
            <a:camera prst="orthographicFront">
              <a:rot lat="0" lon="0" rev="0"/>
            </a:camera>
            <a:lightRig rig="harsh" dir="tl">
              <a:rot lat="0" lon="0" rev="9000000"/>
            </a:lightRig>
          </a:scene3d>
          <a:sp3d extrusionH="69850" prstMaterial="flat">
            <a:bevelT w="38100" h="50800" prst="relaxedInse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10</a:t>
            </a:r>
            <a:endParaRPr lang="en-US" sz="2400" dirty="0"/>
          </a:p>
        </p:txBody>
      </p:sp>
      <p:sp>
        <p:nvSpPr>
          <p:cNvPr id="14" name="Action Button: Home 13">
            <a:hlinkClick r:id="rId12"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 action="ppaction://hlinkshowjump?jump=endshow" highlightClick="1"/>
          </p:cNvPr>
          <p:cNvSpPr/>
          <p:nvPr/>
        </p:nvSpPr>
        <p:spPr>
          <a:xfrm>
            <a:off x="6424108" y="6248400"/>
            <a:ext cx="2438400" cy="533400"/>
          </a:xfrm>
          <a:prstGeom prst="actionButtonBlan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End Show</a:t>
            </a:r>
            <a:endParaRPr lang="en-US" dirty="0"/>
          </a:p>
        </p:txBody>
      </p:sp>
      <p:sp>
        <p:nvSpPr>
          <p:cNvPr id="17" name="Footer Placeholder 16"/>
          <p:cNvSpPr>
            <a:spLocks noGrp="1"/>
          </p:cNvSpPr>
          <p:nvPr>
            <p:ph type="ftr" sz="quarter" idx="11"/>
          </p:nvPr>
        </p:nvSpPr>
        <p:spPr/>
        <p:txBody>
          <a:bodyPr/>
          <a:lstStyle/>
          <a:p>
            <a:r>
              <a:rPr lang="en-US" smtClean="0"/>
              <a:t>©Megan Rees, 2013</a:t>
            </a:r>
            <a:endParaRPr lang="en-US"/>
          </a:p>
        </p:txBody>
      </p:sp>
      <p:sp>
        <p:nvSpPr>
          <p:cNvPr id="18" name="Slide Number Placeholder 17"/>
          <p:cNvSpPr>
            <a:spLocks noGrp="1"/>
          </p:cNvSpPr>
          <p:nvPr>
            <p:ph type="sldNum" sz="quarter" idx="12"/>
          </p:nvPr>
        </p:nvSpPr>
        <p:spPr/>
        <p:txBody>
          <a:bodyPr/>
          <a:lstStyle/>
          <a:p>
            <a:fld id="{321A119C-D0B5-42DB-9CFA-2D0DE1375D63}" type="slidenum">
              <a:rPr lang="en-US" smtClean="0"/>
              <a:t>19</a:t>
            </a:fld>
            <a:endParaRPr lang="en-US"/>
          </a:p>
        </p:txBody>
      </p:sp>
    </p:spTree>
    <p:extLst>
      <p:ext uri="{BB962C8B-B14F-4D97-AF65-F5344CB8AC3E}">
        <p14:creationId xmlns:p14="http://schemas.microsoft.com/office/powerpoint/2010/main" val="2029244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Electronic Communication</a:t>
            </a:r>
            <a:endParaRPr lang="en-US" dirty="0"/>
          </a:p>
        </p:txBody>
      </p:sp>
      <p:sp>
        <p:nvSpPr>
          <p:cNvPr id="4" name="Rounded Rectangle 3">
            <a:hlinkClick r:id="rId3" action="ppaction://hlinksldjump"/>
          </p:cNvPr>
          <p:cNvSpPr/>
          <p:nvPr/>
        </p:nvSpPr>
        <p:spPr>
          <a:xfrm>
            <a:off x="273709" y="1590095"/>
            <a:ext cx="1967181" cy="990600"/>
          </a:xfrm>
          <a:prstGeom prst="round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mj-lt"/>
              </a:rPr>
              <a:t>1. E-mail</a:t>
            </a:r>
            <a:endParaRPr lang="en-US" sz="3200" dirty="0">
              <a:latin typeface="+mj-lt"/>
            </a:endParaRPr>
          </a:p>
        </p:txBody>
      </p:sp>
      <p:sp>
        <p:nvSpPr>
          <p:cNvPr id="6" name="Rounded Rectangle 5">
            <a:hlinkClick r:id="rId4" action="ppaction://hlinksldjump"/>
          </p:cNvPr>
          <p:cNvSpPr/>
          <p:nvPr/>
        </p:nvSpPr>
        <p:spPr>
          <a:xfrm>
            <a:off x="6335598" y="1618375"/>
            <a:ext cx="1981200" cy="990600"/>
          </a:xfrm>
          <a:prstGeom prst="round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mj-lt"/>
              </a:rPr>
              <a:t>3. Blogs</a:t>
            </a:r>
            <a:endParaRPr lang="en-US" sz="3200" dirty="0">
              <a:latin typeface="+mj-lt"/>
            </a:endParaRPr>
          </a:p>
        </p:txBody>
      </p:sp>
      <p:sp>
        <p:nvSpPr>
          <p:cNvPr id="7" name="Rounded Rectangle 6">
            <a:hlinkClick r:id="rId5" action="ppaction://hlinksldjump"/>
          </p:cNvPr>
          <p:cNvSpPr/>
          <p:nvPr/>
        </p:nvSpPr>
        <p:spPr>
          <a:xfrm>
            <a:off x="3712627" y="2849117"/>
            <a:ext cx="1981200" cy="990600"/>
          </a:xfrm>
          <a:prstGeom prst="round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mj-lt"/>
              </a:rPr>
              <a:t>5. Teleconferencing</a:t>
            </a:r>
            <a:endParaRPr lang="en-US" sz="2800" dirty="0">
              <a:latin typeface="+mj-lt"/>
            </a:endParaRPr>
          </a:p>
        </p:txBody>
      </p:sp>
      <p:sp>
        <p:nvSpPr>
          <p:cNvPr id="8" name="Rounded Rectangle 7">
            <a:hlinkClick r:id="rId6" action="ppaction://hlinksldjump"/>
          </p:cNvPr>
          <p:cNvSpPr/>
          <p:nvPr/>
        </p:nvSpPr>
        <p:spPr>
          <a:xfrm>
            <a:off x="914400" y="3173667"/>
            <a:ext cx="1981200" cy="990600"/>
          </a:xfrm>
          <a:prstGeom prst="round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mj-lt"/>
              </a:rPr>
              <a:t>6. Skype</a:t>
            </a:r>
            <a:endParaRPr lang="en-US" sz="3200" dirty="0">
              <a:latin typeface="+mj-lt"/>
            </a:endParaRPr>
          </a:p>
        </p:txBody>
      </p:sp>
      <p:sp>
        <p:nvSpPr>
          <p:cNvPr id="9" name="Rounded Rectangle 8">
            <a:hlinkClick r:id="rId7" action="ppaction://hlinksldjump"/>
          </p:cNvPr>
          <p:cNvSpPr/>
          <p:nvPr/>
        </p:nvSpPr>
        <p:spPr>
          <a:xfrm>
            <a:off x="4755644" y="4419600"/>
            <a:ext cx="1981200" cy="990600"/>
          </a:xfrm>
          <a:prstGeom prst="round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mj-lt"/>
              </a:rPr>
              <a:t>8. Social Networks</a:t>
            </a:r>
            <a:endParaRPr lang="en-US" sz="3200" dirty="0">
              <a:latin typeface="+mj-lt"/>
            </a:endParaRPr>
          </a:p>
        </p:txBody>
      </p:sp>
      <p:sp>
        <p:nvSpPr>
          <p:cNvPr id="11" name="Rounded Rectangle 10">
            <a:hlinkClick r:id="rId8" action="ppaction://hlinksldjump"/>
          </p:cNvPr>
          <p:cNvSpPr/>
          <p:nvPr/>
        </p:nvSpPr>
        <p:spPr>
          <a:xfrm>
            <a:off x="1937856" y="4468281"/>
            <a:ext cx="1981200" cy="990600"/>
          </a:xfrm>
          <a:prstGeom prst="round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mj-lt"/>
              </a:rPr>
              <a:t>7. Chat Rooms</a:t>
            </a:r>
            <a:endParaRPr lang="en-US" sz="3200" dirty="0">
              <a:latin typeface="+mj-lt"/>
            </a:endParaRPr>
          </a:p>
        </p:txBody>
      </p:sp>
      <p:sp>
        <p:nvSpPr>
          <p:cNvPr id="13" name="Action Button: Home 12">
            <a:hlinkClick r:id="rId9"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hlinkClick r:id="rId10" action="ppaction://hlinksldjump"/>
          </p:cNvPr>
          <p:cNvSpPr/>
          <p:nvPr/>
        </p:nvSpPr>
        <p:spPr>
          <a:xfrm>
            <a:off x="6495851" y="3344417"/>
            <a:ext cx="1981200" cy="990600"/>
          </a:xfrm>
          <a:prstGeom prst="round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mj-lt"/>
              </a:rPr>
              <a:t>4. Podcasts</a:t>
            </a:r>
            <a:endParaRPr lang="en-US" sz="3200" dirty="0">
              <a:latin typeface="+mj-lt"/>
            </a:endParaRPr>
          </a:p>
        </p:txBody>
      </p:sp>
      <p:sp>
        <p:nvSpPr>
          <p:cNvPr id="19" name="Rounded Rectangle 18">
            <a:hlinkClick r:id="rId11" action="ppaction://hlinksldjump"/>
          </p:cNvPr>
          <p:cNvSpPr/>
          <p:nvPr/>
        </p:nvSpPr>
        <p:spPr>
          <a:xfrm>
            <a:off x="3366819" y="5693184"/>
            <a:ext cx="1981200" cy="990600"/>
          </a:xfrm>
          <a:prstGeom prst="roundRect">
            <a:avLst/>
          </a:prstGeom>
          <a:solidFill>
            <a:schemeClr val="accent3">
              <a:lumMod val="75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mj-lt"/>
              </a:rPr>
              <a:t>Situation Quiz</a:t>
            </a:r>
            <a:endParaRPr lang="en-US" sz="3200" dirty="0">
              <a:latin typeface="+mj-lt"/>
            </a:endParaRPr>
          </a:p>
        </p:txBody>
      </p:sp>
      <p:sp>
        <p:nvSpPr>
          <p:cNvPr id="37" name="Notched Right Arrow 36"/>
          <p:cNvSpPr/>
          <p:nvPr/>
        </p:nvSpPr>
        <p:spPr>
          <a:xfrm rot="2752697">
            <a:off x="1315705" y="4442675"/>
            <a:ext cx="533400" cy="38846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Notched Right Arrow 37"/>
          <p:cNvSpPr/>
          <p:nvPr/>
        </p:nvSpPr>
        <p:spPr>
          <a:xfrm>
            <a:off x="2514600" y="1885664"/>
            <a:ext cx="533400" cy="38846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0" name="Notched Right Arrow 39"/>
          <p:cNvSpPr/>
          <p:nvPr/>
        </p:nvSpPr>
        <p:spPr>
          <a:xfrm rot="12730744">
            <a:off x="5874667" y="3525281"/>
            <a:ext cx="533400" cy="38846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6" name="Rounded Rectangle 45">
            <a:hlinkClick r:id="rId12" action="ppaction://hlinksldjump"/>
          </p:cNvPr>
          <p:cNvSpPr/>
          <p:nvPr/>
        </p:nvSpPr>
        <p:spPr>
          <a:xfrm>
            <a:off x="3332254" y="1618375"/>
            <a:ext cx="1967181" cy="990600"/>
          </a:xfrm>
          <a:prstGeom prst="roundRect">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mj-lt"/>
              </a:rPr>
              <a:t>2. Cell Phones</a:t>
            </a:r>
            <a:endParaRPr lang="en-US" sz="3200" dirty="0">
              <a:latin typeface="+mj-lt"/>
            </a:endParaRPr>
          </a:p>
        </p:txBody>
      </p:sp>
      <p:sp>
        <p:nvSpPr>
          <p:cNvPr id="47" name="Notched Right Arrow 46"/>
          <p:cNvSpPr/>
          <p:nvPr/>
        </p:nvSpPr>
        <p:spPr>
          <a:xfrm>
            <a:off x="5578794" y="1885663"/>
            <a:ext cx="533400" cy="38846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8" name="Notched Right Arrow 47"/>
          <p:cNvSpPr/>
          <p:nvPr/>
        </p:nvSpPr>
        <p:spPr>
          <a:xfrm rot="5400000">
            <a:off x="7166531" y="2758322"/>
            <a:ext cx="533400" cy="38846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9" name="Notched Right Arrow 48"/>
          <p:cNvSpPr/>
          <p:nvPr/>
        </p:nvSpPr>
        <p:spPr>
          <a:xfrm rot="8609673">
            <a:off x="3065554" y="3456617"/>
            <a:ext cx="533400" cy="38846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0" name="Notched Right Arrow 49"/>
          <p:cNvSpPr/>
          <p:nvPr/>
        </p:nvSpPr>
        <p:spPr>
          <a:xfrm>
            <a:off x="4049144" y="4648599"/>
            <a:ext cx="533400" cy="38846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1" name="Notched Right Arrow 50"/>
          <p:cNvSpPr/>
          <p:nvPr/>
        </p:nvSpPr>
        <p:spPr>
          <a:xfrm rot="7847817">
            <a:off x="5427126" y="5628484"/>
            <a:ext cx="533400" cy="388463"/>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2" name="Footer Placeholder 11"/>
          <p:cNvSpPr>
            <a:spLocks noGrp="1"/>
          </p:cNvSpPr>
          <p:nvPr>
            <p:ph type="ftr" sz="quarter" idx="11"/>
          </p:nvPr>
        </p:nvSpPr>
        <p:spPr/>
        <p:txBody>
          <a:bodyPr/>
          <a:lstStyle/>
          <a:p>
            <a:r>
              <a:rPr lang="en-US" smtClean="0"/>
              <a:t>©Megan Rees, 2013</a:t>
            </a:r>
            <a:endParaRPr lang="en-US"/>
          </a:p>
        </p:txBody>
      </p:sp>
      <p:sp>
        <p:nvSpPr>
          <p:cNvPr id="14" name="Slide Number Placeholder 13"/>
          <p:cNvSpPr>
            <a:spLocks noGrp="1"/>
          </p:cNvSpPr>
          <p:nvPr>
            <p:ph type="sldNum" sz="quarter" idx="12"/>
          </p:nvPr>
        </p:nvSpPr>
        <p:spPr/>
        <p:txBody>
          <a:bodyPr/>
          <a:lstStyle/>
          <a:p>
            <a:fld id="{321A119C-D0B5-42DB-9CFA-2D0DE1375D63}" type="slidenum">
              <a:rPr lang="en-US" smtClean="0"/>
              <a:t>2</a:t>
            </a:fld>
            <a:endParaRPr lang="en-US"/>
          </a:p>
        </p:txBody>
      </p:sp>
    </p:spTree>
    <p:extLst>
      <p:ext uri="{BB962C8B-B14F-4D97-AF65-F5344CB8AC3E}">
        <p14:creationId xmlns:p14="http://schemas.microsoft.com/office/powerpoint/2010/main" val="2753122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marL="0" indent="0">
              <a:buNone/>
            </a:pPr>
            <a:r>
              <a:rPr lang="en-US" dirty="0" smtClean="0"/>
              <a:t>Situation: </a:t>
            </a:r>
          </a:p>
          <a:p>
            <a:pPr marL="0" indent="0">
              <a:buNone/>
            </a:pPr>
            <a:r>
              <a:rPr lang="en-US" dirty="0" smtClean="0"/>
              <a:t>You would like to write a lot about a topic that you find really interesting. You want to connect to other people who are also interested in that topic. But the most important thing to you is WRITING. You want to share you knowledge with the world!</a:t>
            </a:r>
            <a:endParaRPr lang="en-US" dirty="0"/>
          </a:p>
        </p:txBody>
      </p:sp>
      <p:sp>
        <p:nvSpPr>
          <p:cNvPr id="4" name="Rounded Rectangle 3">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Podcast</a:t>
            </a:r>
            <a:endParaRPr lang="en-US" sz="3600" dirty="0">
              <a:latin typeface="+mj-lt"/>
            </a:endParaRPr>
          </a:p>
        </p:txBody>
      </p:sp>
      <p:sp>
        <p:nvSpPr>
          <p:cNvPr id="5" name="Rounded Rectangle 4">
            <a:hlinkClick r:id="rId3"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Blog</a:t>
            </a:r>
            <a:endParaRPr lang="en-US" sz="3600" dirty="0">
              <a:latin typeface="+mj-lt"/>
            </a:endParaRPr>
          </a:p>
        </p:txBody>
      </p:sp>
      <p:sp>
        <p:nvSpPr>
          <p:cNvPr id="6" name="Rounded Rectangle 5">
            <a:hlinkClick r:id="rId2"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Chat Room</a:t>
            </a:r>
            <a:endParaRPr lang="en-US" sz="3600" dirty="0">
              <a:latin typeface="+mj-lt"/>
            </a:endParaRPr>
          </a:p>
        </p:txBody>
      </p:sp>
      <p:sp>
        <p:nvSpPr>
          <p:cNvPr id="7" name="Rounded Rectangle 6">
            <a:hlinkClick r:id="rId2" action="ppaction://hlinksldjump"/>
          </p:cNvPr>
          <p:cNvSpPr/>
          <p:nvPr/>
        </p:nvSpPr>
        <p:spPr>
          <a:xfrm>
            <a:off x="2362200" y="59436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Facebook</a:t>
            </a:r>
            <a:endParaRPr lang="en-US" sz="3600" dirty="0">
              <a:latin typeface="+mj-lt"/>
            </a:endParaRPr>
          </a:p>
        </p:txBody>
      </p:sp>
      <p:sp>
        <p:nvSpPr>
          <p:cNvPr id="8" name="Action Button: Forward or Next 7">
            <a:hlinkClick r:id="" action="ppaction://hlinkshowjump?jump=nextslide" highlightClick="1"/>
          </p:cNvPr>
          <p:cNvSpPr/>
          <p:nvPr/>
        </p:nvSpPr>
        <p:spPr>
          <a:xfrm>
            <a:off x="152400" y="62103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©Megan Rees, 2013</a:t>
            </a:r>
            <a:endParaRPr lang="en-US"/>
          </a:p>
        </p:txBody>
      </p:sp>
      <p:sp>
        <p:nvSpPr>
          <p:cNvPr id="10" name="Slide Number Placeholder 9"/>
          <p:cNvSpPr>
            <a:spLocks noGrp="1"/>
          </p:cNvSpPr>
          <p:nvPr>
            <p:ph type="sldNum" sz="quarter" idx="12"/>
          </p:nvPr>
        </p:nvSpPr>
        <p:spPr/>
        <p:txBody>
          <a:bodyPr/>
          <a:lstStyle/>
          <a:p>
            <a:fld id="{321A119C-D0B5-42DB-9CFA-2D0DE1375D63}" type="slidenum">
              <a:rPr lang="en-US" smtClean="0"/>
              <a:t>20</a:t>
            </a:fld>
            <a:endParaRPr lang="en-US"/>
          </a:p>
        </p:txBody>
      </p:sp>
    </p:spTree>
    <p:extLst>
      <p:ext uri="{BB962C8B-B14F-4D97-AF65-F5344CB8AC3E}">
        <p14:creationId xmlns:p14="http://schemas.microsoft.com/office/powerpoint/2010/main" val="1432367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9" name="Content Placeholder 2"/>
          <p:cNvSpPr>
            <a:spLocks noGrp="1"/>
          </p:cNvSpPr>
          <p:nvPr>
            <p:ph idx="1"/>
          </p:nvPr>
        </p:nvSpPr>
        <p:spPr>
          <a:xfrm>
            <a:off x="457200" y="1600200"/>
            <a:ext cx="8229600" cy="4525963"/>
          </a:xfrm>
        </p:spPr>
        <p:txBody>
          <a:bodyPr/>
          <a:lstStyle/>
          <a:p>
            <a:pPr marL="0" indent="0">
              <a:buNone/>
            </a:pPr>
            <a:r>
              <a:rPr lang="en-US" dirty="0" smtClean="0"/>
              <a:t>Situation: </a:t>
            </a:r>
          </a:p>
          <a:p>
            <a:pPr marL="0" indent="0">
              <a:buNone/>
            </a:pPr>
            <a:r>
              <a:rPr lang="en-US" dirty="0" smtClean="0"/>
              <a:t>You are at work and need to speak to the regional office managers in you Paris office and you New York office, at the same time. </a:t>
            </a:r>
            <a:endParaRPr lang="en-US" dirty="0"/>
          </a:p>
        </p:txBody>
      </p:sp>
      <p:sp>
        <p:nvSpPr>
          <p:cNvPr id="10" name="Rounded Rectangle 9">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Social Media</a:t>
            </a:r>
            <a:endParaRPr lang="en-US" sz="3600" dirty="0">
              <a:latin typeface="+mj-lt"/>
            </a:endParaRPr>
          </a:p>
        </p:txBody>
      </p:sp>
      <p:sp>
        <p:nvSpPr>
          <p:cNvPr id="11" name="Rounded Rectangle 10">
            <a:hlinkClick r:id="rId2"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Twitter</a:t>
            </a:r>
            <a:endParaRPr lang="en-US" sz="3600" dirty="0">
              <a:latin typeface="+mj-lt"/>
            </a:endParaRPr>
          </a:p>
        </p:txBody>
      </p:sp>
      <p:sp>
        <p:nvSpPr>
          <p:cNvPr id="12" name="Rounded Rectangle 11">
            <a:hlinkClick r:id="rId2"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Chat Room</a:t>
            </a:r>
            <a:endParaRPr lang="en-US" sz="3600" dirty="0">
              <a:latin typeface="+mj-lt"/>
            </a:endParaRPr>
          </a:p>
        </p:txBody>
      </p:sp>
      <p:sp>
        <p:nvSpPr>
          <p:cNvPr id="13" name="Rounded Rectangle 12">
            <a:hlinkClick r:id="rId3" action="ppaction://hlinksldjump"/>
          </p:cNvPr>
          <p:cNvSpPr/>
          <p:nvPr/>
        </p:nvSpPr>
        <p:spPr>
          <a:xfrm>
            <a:off x="2362200" y="593598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Teleconferencing</a:t>
            </a:r>
            <a:endParaRPr lang="en-US" sz="3600" dirty="0">
              <a:latin typeface="+mj-lt"/>
            </a:endParaRPr>
          </a:p>
        </p:txBody>
      </p:sp>
      <p:sp>
        <p:nvSpPr>
          <p:cNvPr id="14" name="Action Button: Forward or Next 13">
            <a:hlinkClick r:id="" action="ppaction://hlinkshowjump?jump=nextslide" highlightClick="1"/>
          </p:cNvPr>
          <p:cNvSpPr/>
          <p:nvPr/>
        </p:nvSpPr>
        <p:spPr>
          <a:xfrm>
            <a:off x="152400" y="62103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4" name="Slide Number Placeholder 3"/>
          <p:cNvSpPr>
            <a:spLocks noGrp="1"/>
          </p:cNvSpPr>
          <p:nvPr>
            <p:ph type="sldNum" sz="quarter" idx="12"/>
          </p:nvPr>
        </p:nvSpPr>
        <p:spPr/>
        <p:txBody>
          <a:bodyPr/>
          <a:lstStyle/>
          <a:p>
            <a:fld id="{321A119C-D0B5-42DB-9CFA-2D0DE1375D63}" type="slidenum">
              <a:rPr lang="en-US" smtClean="0"/>
              <a:t>21</a:t>
            </a:fld>
            <a:endParaRPr lang="en-US"/>
          </a:p>
        </p:txBody>
      </p:sp>
    </p:spTree>
    <p:extLst>
      <p:ext uri="{BB962C8B-B14F-4D97-AF65-F5344CB8AC3E}">
        <p14:creationId xmlns:p14="http://schemas.microsoft.com/office/powerpoint/2010/main" val="4241236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9" name="Content Placeholder 2"/>
          <p:cNvSpPr>
            <a:spLocks noGrp="1"/>
          </p:cNvSpPr>
          <p:nvPr>
            <p:ph idx="1"/>
          </p:nvPr>
        </p:nvSpPr>
        <p:spPr>
          <a:xfrm>
            <a:off x="457200" y="1600200"/>
            <a:ext cx="8229600" cy="4525963"/>
          </a:xfrm>
        </p:spPr>
        <p:txBody>
          <a:bodyPr/>
          <a:lstStyle/>
          <a:p>
            <a:pPr marL="0" indent="0">
              <a:buNone/>
            </a:pPr>
            <a:r>
              <a:rPr lang="en-US" dirty="0" smtClean="0"/>
              <a:t>Situation: </a:t>
            </a:r>
          </a:p>
          <a:p>
            <a:pPr marL="0" indent="0">
              <a:buNone/>
            </a:pPr>
            <a:r>
              <a:rPr lang="en-US" dirty="0" smtClean="0"/>
              <a:t>You have a series of lectures about a topic you love that you would like to share with the world. You want to make actual videos of yourself talking about these subjects. </a:t>
            </a:r>
            <a:endParaRPr lang="en-US" dirty="0"/>
          </a:p>
        </p:txBody>
      </p:sp>
      <p:sp>
        <p:nvSpPr>
          <p:cNvPr id="10" name="Rounded Rectangle 9">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Podcast</a:t>
            </a:r>
            <a:endParaRPr lang="en-US" sz="3600" dirty="0">
              <a:latin typeface="+mj-lt"/>
            </a:endParaRPr>
          </a:p>
        </p:txBody>
      </p:sp>
      <p:sp>
        <p:nvSpPr>
          <p:cNvPr id="11" name="Rounded Rectangle 10">
            <a:hlinkClick r:id="rId3"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Email</a:t>
            </a:r>
            <a:endParaRPr lang="en-US" sz="3600" dirty="0">
              <a:latin typeface="+mj-lt"/>
            </a:endParaRPr>
          </a:p>
        </p:txBody>
      </p:sp>
      <p:sp>
        <p:nvSpPr>
          <p:cNvPr id="12" name="Rounded Rectangle 11">
            <a:hlinkClick r:id="rId3"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Teleconferencing</a:t>
            </a:r>
            <a:endParaRPr lang="en-US" sz="3600" dirty="0">
              <a:latin typeface="+mj-lt"/>
            </a:endParaRPr>
          </a:p>
        </p:txBody>
      </p:sp>
      <p:sp>
        <p:nvSpPr>
          <p:cNvPr id="13" name="Rounded Rectangle 12">
            <a:hlinkClick r:id="rId3" action="ppaction://hlinksldjump"/>
          </p:cNvPr>
          <p:cNvSpPr/>
          <p:nvPr/>
        </p:nvSpPr>
        <p:spPr>
          <a:xfrm>
            <a:off x="2362200" y="593598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Blog</a:t>
            </a:r>
            <a:endParaRPr lang="en-US" sz="3600" dirty="0">
              <a:latin typeface="+mj-lt"/>
            </a:endParaRPr>
          </a:p>
        </p:txBody>
      </p:sp>
      <p:sp>
        <p:nvSpPr>
          <p:cNvPr id="14" name="Action Button: Forward or Next 13">
            <a:hlinkClick r:id="" action="ppaction://hlinkshowjump?jump=nextslide" highlightClick="1"/>
          </p:cNvPr>
          <p:cNvSpPr/>
          <p:nvPr/>
        </p:nvSpPr>
        <p:spPr>
          <a:xfrm>
            <a:off x="152400" y="62103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4" name="Slide Number Placeholder 3"/>
          <p:cNvSpPr>
            <a:spLocks noGrp="1"/>
          </p:cNvSpPr>
          <p:nvPr>
            <p:ph type="sldNum" sz="quarter" idx="12"/>
          </p:nvPr>
        </p:nvSpPr>
        <p:spPr/>
        <p:txBody>
          <a:bodyPr/>
          <a:lstStyle/>
          <a:p>
            <a:fld id="{321A119C-D0B5-42DB-9CFA-2D0DE1375D63}" type="slidenum">
              <a:rPr lang="en-US" smtClean="0"/>
              <a:t>22</a:t>
            </a:fld>
            <a:endParaRPr lang="en-US"/>
          </a:p>
        </p:txBody>
      </p:sp>
    </p:spTree>
    <p:extLst>
      <p:ext uri="{BB962C8B-B14F-4D97-AF65-F5344CB8AC3E}">
        <p14:creationId xmlns:p14="http://schemas.microsoft.com/office/powerpoint/2010/main" val="438452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4" name="Content Placeholder 2"/>
          <p:cNvSpPr>
            <a:spLocks noGrp="1"/>
          </p:cNvSpPr>
          <p:nvPr>
            <p:ph idx="1"/>
          </p:nvPr>
        </p:nvSpPr>
        <p:spPr>
          <a:xfrm>
            <a:off x="457200" y="1600200"/>
            <a:ext cx="8229600" cy="4525963"/>
          </a:xfrm>
        </p:spPr>
        <p:txBody>
          <a:bodyPr/>
          <a:lstStyle/>
          <a:p>
            <a:pPr marL="0" indent="0">
              <a:buNone/>
            </a:pPr>
            <a:r>
              <a:rPr lang="en-US" dirty="0" smtClean="0"/>
              <a:t>Situation: </a:t>
            </a:r>
          </a:p>
          <a:p>
            <a:pPr marL="0" indent="0">
              <a:buNone/>
            </a:pPr>
            <a:r>
              <a:rPr lang="en-US" dirty="0" smtClean="0"/>
              <a:t>You are working out a problem with another company at work, and want to make sure everything that is said is in writing and can be traced. You also want to keep a good record of the dates and times these communications were sent.</a:t>
            </a:r>
            <a:endParaRPr lang="en-US" dirty="0"/>
          </a:p>
        </p:txBody>
      </p:sp>
      <p:sp>
        <p:nvSpPr>
          <p:cNvPr id="5" name="Rounded Rectangle 4">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Email</a:t>
            </a:r>
            <a:endParaRPr lang="en-US" sz="3600" dirty="0">
              <a:latin typeface="+mj-lt"/>
            </a:endParaRPr>
          </a:p>
        </p:txBody>
      </p:sp>
      <p:sp>
        <p:nvSpPr>
          <p:cNvPr id="6" name="Rounded Rectangle 5">
            <a:hlinkClick r:id="rId3"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Texting</a:t>
            </a:r>
            <a:endParaRPr lang="en-US" sz="3600" dirty="0">
              <a:latin typeface="+mj-lt"/>
            </a:endParaRPr>
          </a:p>
        </p:txBody>
      </p:sp>
      <p:sp>
        <p:nvSpPr>
          <p:cNvPr id="7" name="Rounded Rectangle 6">
            <a:hlinkClick r:id="rId3"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Skype</a:t>
            </a:r>
            <a:endParaRPr lang="en-US" sz="3600" dirty="0">
              <a:latin typeface="+mj-lt"/>
            </a:endParaRPr>
          </a:p>
        </p:txBody>
      </p:sp>
      <p:sp>
        <p:nvSpPr>
          <p:cNvPr id="8" name="Rounded Rectangle 7">
            <a:hlinkClick r:id="rId3" action="ppaction://hlinksldjump"/>
          </p:cNvPr>
          <p:cNvSpPr/>
          <p:nvPr/>
        </p:nvSpPr>
        <p:spPr>
          <a:xfrm>
            <a:off x="2362200" y="593598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Teleconferencing</a:t>
            </a:r>
            <a:endParaRPr lang="en-US" sz="3600" dirty="0">
              <a:latin typeface="+mj-lt"/>
            </a:endParaRPr>
          </a:p>
        </p:txBody>
      </p:sp>
      <p:sp>
        <p:nvSpPr>
          <p:cNvPr id="9" name="Action Button: Forward or Next 8">
            <a:hlinkClick r:id="" action="ppaction://hlinkshowjump?jump=nextslide" highlightClick="1"/>
          </p:cNvPr>
          <p:cNvSpPr/>
          <p:nvPr/>
        </p:nvSpPr>
        <p:spPr>
          <a:xfrm>
            <a:off x="152400" y="62103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10" name="Slide Number Placeholder 9"/>
          <p:cNvSpPr>
            <a:spLocks noGrp="1"/>
          </p:cNvSpPr>
          <p:nvPr>
            <p:ph type="sldNum" sz="quarter" idx="12"/>
          </p:nvPr>
        </p:nvSpPr>
        <p:spPr/>
        <p:txBody>
          <a:bodyPr/>
          <a:lstStyle/>
          <a:p>
            <a:fld id="{321A119C-D0B5-42DB-9CFA-2D0DE1375D63}" type="slidenum">
              <a:rPr lang="en-US" smtClean="0"/>
              <a:t>23</a:t>
            </a:fld>
            <a:endParaRPr lang="en-US"/>
          </a:p>
        </p:txBody>
      </p:sp>
    </p:spTree>
    <p:extLst>
      <p:ext uri="{BB962C8B-B14F-4D97-AF65-F5344CB8AC3E}">
        <p14:creationId xmlns:p14="http://schemas.microsoft.com/office/powerpoint/2010/main" val="3034020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4" name="Content Placeholder 2"/>
          <p:cNvSpPr>
            <a:spLocks noGrp="1"/>
          </p:cNvSpPr>
          <p:nvPr>
            <p:ph idx="1"/>
          </p:nvPr>
        </p:nvSpPr>
        <p:spPr>
          <a:xfrm>
            <a:off x="457200" y="1600200"/>
            <a:ext cx="8229600" cy="4525963"/>
          </a:xfrm>
        </p:spPr>
        <p:txBody>
          <a:bodyPr/>
          <a:lstStyle/>
          <a:p>
            <a:pPr marL="0" indent="0">
              <a:buNone/>
            </a:pPr>
            <a:r>
              <a:rPr lang="en-US" dirty="0" smtClean="0"/>
              <a:t>Situation: </a:t>
            </a:r>
          </a:p>
          <a:p>
            <a:pPr marL="0" indent="0">
              <a:buNone/>
            </a:pPr>
            <a:r>
              <a:rPr lang="en-US" dirty="0" smtClean="0"/>
              <a:t>You need to send a quick message to your co-worker to let them know you are going to be late that morning.</a:t>
            </a:r>
            <a:endParaRPr lang="en-US" dirty="0"/>
          </a:p>
        </p:txBody>
      </p:sp>
      <p:sp>
        <p:nvSpPr>
          <p:cNvPr id="5" name="Rounded Rectangle 4">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Facebook</a:t>
            </a:r>
            <a:endParaRPr lang="en-US" sz="3600" dirty="0">
              <a:latin typeface="+mj-lt"/>
            </a:endParaRPr>
          </a:p>
        </p:txBody>
      </p:sp>
      <p:sp>
        <p:nvSpPr>
          <p:cNvPr id="6" name="Rounded Rectangle 5">
            <a:hlinkClick r:id="rId2"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Blog</a:t>
            </a:r>
            <a:endParaRPr lang="en-US" sz="3600" dirty="0">
              <a:latin typeface="+mj-lt"/>
            </a:endParaRPr>
          </a:p>
        </p:txBody>
      </p:sp>
      <p:sp>
        <p:nvSpPr>
          <p:cNvPr id="7" name="Rounded Rectangle 6">
            <a:hlinkClick r:id="rId3"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Instant Message</a:t>
            </a:r>
            <a:endParaRPr lang="en-US" sz="3600" dirty="0">
              <a:latin typeface="+mj-lt"/>
            </a:endParaRPr>
          </a:p>
        </p:txBody>
      </p:sp>
      <p:sp>
        <p:nvSpPr>
          <p:cNvPr id="8" name="Rounded Rectangle 7">
            <a:hlinkClick r:id="rId2" action="ppaction://hlinksldjump"/>
          </p:cNvPr>
          <p:cNvSpPr/>
          <p:nvPr/>
        </p:nvSpPr>
        <p:spPr>
          <a:xfrm>
            <a:off x="2362200" y="593598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Chat Room</a:t>
            </a:r>
            <a:endParaRPr lang="en-US" sz="3600" dirty="0">
              <a:latin typeface="+mj-lt"/>
            </a:endParaRPr>
          </a:p>
        </p:txBody>
      </p:sp>
      <p:sp>
        <p:nvSpPr>
          <p:cNvPr id="9" name="Action Button: Forward or Next 8">
            <a:hlinkClick r:id="" action="ppaction://hlinkshowjump?jump=nextslide" highlightClick="1"/>
          </p:cNvPr>
          <p:cNvSpPr/>
          <p:nvPr/>
        </p:nvSpPr>
        <p:spPr>
          <a:xfrm>
            <a:off x="152400" y="62103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10" name="Slide Number Placeholder 9"/>
          <p:cNvSpPr>
            <a:spLocks noGrp="1"/>
          </p:cNvSpPr>
          <p:nvPr>
            <p:ph type="sldNum" sz="quarter" idx="12"/>
          </p:nvPr>
        </p:nvSpPr>
        <p:spPr/>
        <p:txBody>
          <a:bodyPr/>
          <a:lstStyle/>
          <a:p>
            <a:fld id="{321A119C-D0B5-42DB-9CFA-2D0DE1375D63}" type="slidenum">
              <a:rPr lang="en-US" smtClean="0"/>
              <a:t>24</a:t>
            </a:fld>
            <a:endParaRPr lang="en-US"/>
          </a:p>
        </p:txBody>
      </p:sp>
    </p:spTree>
    <p:extLst>
      <p:ext uri="{BB962C8B-B14F-4D97-AF65-F5344CB8AC3E}">
        <p14:creationId xmlns:p14="http://schemas.microsoft.com/office/powerpoint/2010/main" val="2504714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4" name="Content Placeholder 2"/>
          <p:cNvSpPr>
            <a:spLocks noGrp="1"/>
          </p:cNvSpPr>
          <p:nvPr>
            <p:ph idx="1"/>
          </p:nvPr>
        </p:nvSpPr>
        <p:spPr>
          <a:xfrm>
            <a:off x="457200" y="1600200"/>
            <a:ext cx="8229600" cy="4525963"/>
          </a:xfrm>
        </p:spPr>
        <p:txBody>
          <a:bodyPr/>
          <a:lstStyle/>
          <a:p>
            <a:pPr marL="0" indent="0">
              <a:buNone/>
            </a:pPr>
            <a:r>
              <a:rPr lang="en-US" dirty="0" smtClean="0"/>
              <a:t>Situation: </a:t>
            </a:r>
          </a:p>
          <a:p>
            <a:pPr marL="0" indent="0">
              <a:buNone/>
            </a:pPr>
            <a:r>
              <a:rPr lang="en-US" dirty="0" smtClean="0"/>
              <a:t>Your friend lives in Japan and you want to talk to them for free! What is the best way to have full communication?</a:t>
            </a:r>
            <a:endParaRPr lang="en-US" dirty="0"/>
          </a:p>
        </p:txBody>
      </p:sp>
      <p:sp>
        <p:nvSpPr>
          <p:cNvPr id="5" name="Rounded Rectangle 4">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Instant Message</a:t>
            </a:r>
            <a:endParaRPr lang="en-US" sz="3600" dirty="0">
              <a:latin typeface="+mj-lt"/>
            </a:endParaRPr>
          </a:p>
        </p:txBody>
      </p:sp>
      <p:sp>
        <p:nvSpPr>
          <p:cNvPr id="6" name="Rounded Rectangle 5">
            <a:hlinkClick r:id="rId2"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Twitter</a:t>
            </a:r>
            <a:endParaRPr lang="en-US" sz="3600" dirty="0">
              <a:latin typeface="+mj-lt"/>
            </a:endParaRPr>
          </a:p>
        </p:txBody>
      </p:sp>
      <p:sp>
        <p:nvSpPr>
          <p:cNvPr id="7" name="Rounded Rectangle 6">
            <a:hlinkClick r:id="rId2"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Podcast</a:t>
            </a:r>
            <a:endParaRPr lang="en-US" sz="3600" dirty="0">
              <a:latin typeface="+mj-lt"/>
            </a:endParaRPr>
          </a:p>
        </p:txBody>
      </p:sp>
      <p:sp>
        <p:nvSpPr>
          <p:cNvPr id="8" name="Rounded Rectangle 7">
            <a:hlinkClick r:id="rId3" action="ppaction://hlinksldjump"/>
          </p:cNvPr>
          <p:cNvSpPr/>
          <p:nvPr/>
        </p:nvSpPr>
        <p:spPr>
          <a:xfrm>
            <a:off x="2362200" y="593598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Skype</a:t>
            </a:r>
            <a:endParaRPr lang="en-US" sz="3600" dirty="0">
              <a:latin typeface="+mj-lt"/>
            </a:endParaRPr>
          </a:p>
        </p:txBody>
      </p:sp>
      <p:sp>
        <p:nvSpPr>
          <p:cNvPr id="9" name="Action Button: Forward or Next 8">
            <a:hlinkClick r:id="" action="ppaction://hlinkshowjump?jump=nextslide" highlightClick="1"/>
          </p:cNvPr>
          <p:cNvSpPr/>
          <p:nvPr/>
        </p:nvSpPr>
        <p:spPr>
          <a:xfrm>
            <a:off x="152400" y="62103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10" name="Slide Number Placeholder 9"/>
          <p:cNvSpPr>
            <a:spLocks noGrp="1"/>
          </p:cNvSpPr>
          <p:nvPr>
            <p:ph type="sldNum" sz="quarter" idx="12"/>
          </p:nvPr>
        </p:nvSpPr>
        <p:spPr/>
        <p:txBody>
          <a:bodyPr/>
          <a:lstStyle/>
          <a:p>
            <a:fld id="{321A119C-D0B5-42DB-9CFA-2D0DE1375D63}" type="slidenum">
              <a:rPr lang="en-US" smtClean="0"/>
              <a:t>25</a:t>
            </a:fld>
            <a:endParaRPr lang="en-US"/>
          </a:p>
        </p:txBody>
      </p:sp>
    </p:spTree>
    <p:extLst>
      <p:ext uri="{BB962C8B-B14F-4D97-AF65-F5344CB8AC3E}">
        <p14:creationId xmlns:p14="http://schemas.microsoft.com/office/powerpoint/2010/main" val="3314158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4" name="Content Placeholder 2"/>
          <p:cNvSpPr>
            <a:spLocks noGrp="1"/>
          </p:cNvSpPr>
          <p:nvPr>
            <p:ph idx="1"/>
          </p:nvPr>
        </p:nvSpPr>
        <p:spPr>
          <a:xfrm>
            <a:off x="457200" y="1600200"/>
            <a:ext cx="8229600" cy="4525963"/>
          </a:xfrm>
        </p:spPr>
        <p:txBody>
          <a:bodyPr/>
          <a:lstStyle/>
          <a:p>
            <a:pPr marL="0" indent="0">
              <a:buNone/>
            </a:pPr>
            <a:r>
              <a:rPr lang="en-US" dirty="0" smtClean="0"/>
              <a:t>Situation: </a:t>
            </a:r>
          </a:p>
          <a:p>
            <a:pPr marL="0" indent="0">
              <a:buNone/>
            </a:pPr>
            <a:r>
              <a:rPr lang="en-US" dirty="0" smtClean="0"/>
              <a:t>You want to share your feelings on a subject with your friends and family all at once.</a:t>
            </a:r>
            <a:endParaRPr lang="en-US" dirty="0"/>
          </a:p>
        </p:txBody>
      </p:sp>
      <p:sp>
        <p:nvSpPr>
          <p:cNvPr id="5" name="Rounded Rectangle 4">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Texting</a:t>
            </a:r>
            <a:endParaRPr lang="en-US" sz="3600" dirty="0">
              <a:latin typeface="+mj-lt"/>
            </a:endParaRPr>
          </a:p>
        </p:txBody>
      </p:sp>
      <p:sp>
        <p:nvSpPr>
          <p:cNvPr id="6" name="Rounded Rectangle 5">
            <a:hlinkClick r:id="rId3"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Facebook</a:t>
            </a:r>
            <a:endParaRPr lang="en-US" sz="3600" dirty="0">
              <a:latin typeface="+mj-lt"/>
            </a:endParaRPr>
          </a:p>
        </p:txBody>
      </p:sp>
      <p:sp>
        <p:nvSpPr>
          <p:cNvPr id="7" name="Rounded Rectangle 6">
            <a:hlinkClick r:id="rId2"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Twitter</a:t>
            </a:r>
            <a:endParaRPr lang="en-US" sz="3600" dirty="0">
              <a:latin typeface="+mj-lt"/>
            </a:endParaRPr>
          </a:p>
        </p:txBody>
      </p:sp>
      <p:sp>
        <p:nvSpPr>
          <p:cNvPr id="8" name="Rounded Rectangle 7">
            <a:hlinkClick r:id="rId2" action="ppaction://hlinksldjump"/>
          </p:cNvPr>
          <p:cNvSpPr/>
          <p:nvPr/>
        </p:nvSpPr>
        <p:spPr>
          <a:xfrm>
            <a:off x="2362200" y="593598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err="1" smtClean="0">
                <a:latin typeface="+mj-lt"/>
              </a:rPr>
              <a:t>Pinterest</a:t>
            </a:r>
            <a:endParaRPr lang="en-US" sz="3600" dirty="0">
              <a:latin typeface="+mj-lt"/>
            </a:endParaRPr>
          </a:p>
        </p:txBody>
      </p:sp>
      <p:sp>
        <p:nvSpPr>
          <p:cNvPr id="9" name="Action Button: Forward or Next 8">
            <a:hlinkClick r:id="" action="ppaction://hlinkshowjump?jump=nextslide" highlightClick="1"/>
          </p:cNvPr>
          <p:cNvSpPr/>
          <p:nvPr/>
        </p:nvSpPr>
        <p:spPr>
          <a:xfrm>
            <a:off x="152400" y="62103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10" name="Slide Number Placeholder 9"/>
          <p:cNvSpPr>
            <a:spLocks noGrp="1"/>
          </p:cNvSpPr>
          <p:nvPr>
            <p:ph type="sldNum" sz="quarter" idx="12"/>
          </p:nvPr>
        </p:nvSpPr>
        <p:spPr/>
        <p:txBody>
          <a:bodyPr/>
          <a:lstStyle/>
          <a:p>
            <a:fld id="{321A119C-D0B5-42DB-9CFA-2D0DE1375D63}" type="slidenum">
              <a:rPr lang="en-US" smtClean="0"/>
              <a:t>26</a:t>
            </a:fld>
            <a:endParaRPr lang="en-US"/>
          </a:p>
        </p:txBody>
      </p:sp>
    </p:spTree>
    <p:extLst>
      <p:ext uri="{BB962C8B-B14F-4D97-AF65-F5344CB8AC3E}">
        <p14:creationId xmlns:p14="http://schemas.microsoft.com/office/powerpoint/2010/main" val="3909475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4" name="Content Placeholder 2"/>
          <p:cNvSpPr>
            <a:spLocks noGrp="1"/>
          </p:cNvSpPr>
          <p:nvPr>
            <p:ph idx="1"/>
          </p:nvPr>
        </p:nvSpPr>
        <p:spPr>
          <a:xfrm>
            <a:off x="457200" y="1600200"/>
            <a:ext cx="8229600" cy="4525963"/>
          </a:xfrm>
        </p:spPr>
        <p:txBody>
          <a:bodyPr/>
          <a:lstStyle/>
          <a:p>
            <a:pPr marL="0" indent="0">
              <a:buNone/>
            </a:pPr>
            <a:r>
              <a:rPr lang="en-US" dirty="0" smtClean="0"/>
              <a:t>Situation: </a:t>
            </a:r>
          </a:p>
          <a:p>
            <a:pPr marL="0" indent="0">
              <a:buNone/>
            </a:pPr>
            <a:r>
              <a:rPr lang="en-US" dirty="0" smtClean="0"/>
              <a:t>You would like to discuss your class assignment with some of your classmates, all at the same time.</a:t>
            </a:r>
            <a:endParaRPr lang="en-US" dirty="0"/>
          </a:p>
        </p:txBody>
      </p:sp>
      <p:sp>
        <p:nvSpPr>
          <p:cNvPr id="5" name="Rounded Rectangle 4">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Facebook</a:t>
            </a:r>
            <a:endParaRPr lang="en-US" sz="3600" dirty="0">
              <a:latin typeface="+mj-lt"/>
            </a:endParaRPr>
          </a:p>
        </p:txBody>
      </p:sp>
      <p:sp>
        <p:nvSpPr>
          <p:cNvPr id="6" name="Rounded Rectangle 5">
            <a:hlinkClick r:id="rId2"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Podcast</a:t>
            </a:r>
            <a:endParaRPr lang="en-US" sz="3600" dirty="0">
              <a:latin typeface="+mj-lt"/>
            </a:endParaRPr>
          </a:p>
        </p:txBody>
      </p:sp>
      <p:sp>
        <p:nvSpPr>
          <p:cNvPr id="7" name="Rounded Rectangle 6">
            <a:hlinkClick r:id="rId3"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Chat Room</a:t>
            </a:r>
            <a:endParaRPr lang="en-US" sz="3600" dirty="0">
              <a:latin typeface="+mj-lt"/>
            </a:endParaRPr>
          </a:p>
        </p:txBody>
      </p:sp>
      <p:sp>
        <p:nvSpPr>
          <p:cNvPr id="8" name="Rounded Rectangle 7">
            <a:hlinkClick r:id="rId2" action="ppaction://hlinksldjump"/>
          </p:cNvPr>
          <p:cNvSpPr/>
          <p:nvPr/>
        </p:nvSpPr>
        <p:spPr>
          <a:xfrm>
            <a:off x="2362200" y="593598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Email</a:t>
            </a:r>
            <a:endParaRPr lang="en-US" sz="3600" dirty="0">
              <a:latin typeface="+mj-lt"/>
            </a:endParaRPr>
          </a:p>
        </p:txBody>
      </p:sp>
      <p:sp>
        <p:nvSpPr>
          <p:cNvPr id="9" name="Action Button: Forward or Next 8">
            <a:hlinkClick r:id="" action="ppaction://hlinkshowjump?jump=nextslide" highlightClick="1"/>
          </p:cNvPr>
          <p:cNvSpPr/>
          <p:nvPr/>
        </p:nvSpPr>
        <p:spPr>
          <a:xfrm>
            <a:off x="152400" y="62103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10" name="Slide Number Placeholder 9"/>
          <p:cNvSpPr>
            <a:spLocks noGrp="1"/>
          </p:cNvSpPr>
          <p:nvPr>
            <p:ph type="sldNum" sz="quarter" idx="12"/>
          </p:nvPr>
        </p:nvSpPr>
        <p:spPr/>
        <p:txBody>
          <a:bodyPr/>
          <a:lstStyle/>
          <a:p>
            <a:fld id="{321A119C-D0B5-42DB-9CFA-2D0DE1375D63}" type="slidenum">
              <a:rPr lang="en-US" smtClean="0"/>
              <a:t>27</a:t>
            </a:fld>
            <a:endParaRPr lang="en-US"/>
          </a:p>
        </p:txBody>
      </p:sp>
    </p:spTree>
    <p:extLst>
      <p:ext uri="{BB962C8B-B14F-4D97-AF65-F5344CB8AC3E}">
        <p14:creationId xmlns:p14="http://schemas.microsoft.com/office/powerpoint/2010/main" val="3909475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4" name="Content Placeholder 2"/>
          <p:cNvSpPr>
            <a:spLocks noGrp="1"/>
          </p:cNvSpPr>
          <p:nvPr>
            <p:ph idx="1"/>
          </p:nvPr>
        </p:nvSpPr>
        <p:spPr>
          <a:xfrm>
            <a:off x="457200" y="1600200"/>
            <a:ext cx="8229600" cy="4525963"/>
          </a:xfrm>
        </p:spPr>
        <p:txBody>
          <a:bodyPr/>
          <a:lstStyle/>
          <a:p>
            <a:pPr marL="0" indent="0">
              <a:buNone/>
            </a:pPr>
            <a:r>
              <a:rPr lang="en-US" dirty="0" smtClean="0"/>
              <a:t>Situation: </a:t>
            </a:r>
          </a:p>
          <a:p>
            <a:pPr marL="0" indent="0">
              <a:buNone/>
            </a:pPr>
            <a:r>
              <a:rPr lang="en-US" dirty="0" smtClean="0"/>
              <a:t>You want to talk to your mother, brother, and sister who all live in different states, all at the same time. You would like to see their faces as you make a big announcement!</a:t>
            </a:r>
            <a:endParaRPr lang="en-US" dirty="0"/>
          </a:p>
        </p:txBody>
      </p:sp>
      <p:sp>
        <p:nvSpPr>
          <p:cNvPr id="5" name="Rounded Rectangle 4">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Skype</a:t>
            </a:r>
            <a:endParaRPr lang="en-US" sz="3600" dirty="0">
              <a:latin typeface="+mj-lt"/>
            </a:endParaRPr>
          </a:p>
        </p:txBody>
      </p:sp>
      <p:sp>
        <p:nvSpPr>
          <p:cNvPr id="6" name="Rounded Rectangle 5">
            <a:hlinkClick r:id="rId3"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Facebook</a:t>
            </a:r>
            <a:endParaRPr lang="en-US" sz="3600" dirty="0">
              <a:latin typeface="+mj-lt"/>
            </a:endParaRPr>
          </a:p>
        </p:txBody>
      </p:sp>
      <p:sp>
        <p:nvSpPr>
          <p:cNvPr id="7" name="Rounded Rectangle 6">
            <a:hlinkClick r:id="rId3"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Texting</a:t>
            </a:r>
            <a:endParaRPr lang="en-US" sz="3600" dirty="0">
              <a:latin typeface="+mj-lt"/>
            </a:endParaRPr>
          </a:p>
        </p:txBody>
      </p:sp>
      <p:sp>
        <p:nvSpPr>
          <p:cNvPr id="8" name="Rounded Rectangle 7">
            <a:hlinkClick r:id="rId3" action="ppaction://hlinksldjump"/>
          </p:cNvPr>
          <p:cNvSpPr/>
          <p:nvPr/>
        </p:nvSpPr>
        <p:spPr>
          <a:xfrm>
            <a:off x="2362200" y="593598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Instant Message</a:t>
            </a:r>
            <a:endParaRPr lang="en-US" sz="3600" dirty="0">
              <a:latin typeface="+mj-lt"/>
            </a:endParaRPr>
          </a:p>
        </p:txBody>
      </p:sp>
      <p:sp>
        <p:nvSpPr>
          <p:cNvPr id="9" name="Action Button: Forward or Next 8">
            <a:hlinkClick r:id="" action="ppaction://hlinkshowjump?jump=nextslide" highlightClick="1"/>
          </p:cNvPr>
          <p:cNvSpPr/>
          <p:nvPr/>
        </p:nvSpPr>
        <p:spPr>
          <a:xfrm>
            <a:off x="152400" y="62103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10" name="Slide Number Placeholder 9"/>
          <p:cNvSpPr>
            <a:spLocks noGrp="1"/>
          </p:cNvSpPr>
          <p:nvPr>
            <p:ph type="sldNum" sz="quarter" idx="12"/>
          </p:nvPr>
        </p:nvSpPr>
        <p:spPr/>
        <p:txBody>
          <a:bodyPr/>
          <a:lstStyle/>
          <a:p>
            <a:fld id="{321A119C-D0B5-42DB-9CFA-2D0DE1375D63}" type="slidenum">
              <a:rPr lang="en-US" smtClean="0"/>
              <a:t>28</a:t>
            </a:fld>
            <a:endParaRPr lang="en-US"/>
          </a:p>
        </p:txBody>
      </p:sp>
    </p:spTree>
    <p:extLst>
      <p:ext uri="{BB962C8B-B14F-4D97-AF65-F5344CB8AC3E}">
        <p14:creationId xmlns:p14="http://schemas.microsoft.com/office/powerpoint/2010/main" val="3909475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a:t>
            </a:r>
            <a:endParaRPr lang="en-US" dirty="0"/>
          </a:p>
        </p:txBody>
      </p:sp>
      <p:sp>
        <p:nvSpPr>
          <p:cNvPr id="4" name="Content Placeholder 2"/>
          <p:cNvSpPr>
            <a:spLocks noGrp="1"/>
          </p:cNvSpPr>
          <p:nvPr>
            <p:ph idx="1"/>
          </p:nvPr>
        </p:nvSpPr>
        <p:spPr>
          <a:xfrm>
            <a:off x="457200" y="1600200"/>
            <a:ext cx="8229600" cy="4525963"/>
          </a:xfrm>
        </p:spPr>
        <p:txBody>
          <a:bodyPr/>
          <a:lstStyle/>
          <a:p>
            <a:pPr marL="0" indent="0">
              <a:buNone/>
            </a:pPr>
            <a:r>
              <a:rPr lang="en-US" dirty="0" smtClean="0"/>
              <a:t>Situation: </a:t>
            </a:r>
          </a:p>
          <a:p>
            <a:pPr marL="0" indent="0">
              <a:buNone/>
            </a:pPr>
            <a:r>
              <a:rPr lang="en-US" dirty="0" smtClean="0"/>
              <a:t>You are watching a news program and have very strong opinions about what is happening in the world, and you wonder what other people think about it. You want to share, quickly, your thoughts, and also know theirs.</a:t>
            </a:r>
            <a:endParaRPr lang="en-US" dirty="0"/>
          </a:p>
        </p:txBody>
      </p:sp>
      <p:sp>
        <p:nvSpPr>
          <p:cNvPr id="5" name="Rounded Rectangle 4">
            <a:hlinkClick r:id="rId2" action="ppaction://hlinksldjump"/>
          </p:cNvPr>
          <p:cNvSpPr/>
          <p:nvPr/>
        </p:nvSpPr>
        <p:spPr>
          <a:xfrm>
            <a:off x="2362200" y="38100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Twitter</a:t>
            </a:r>
            <a:endParaRPr lang="en-US" sz="3600" dirty="0">
              <a:latin typeface="+mj-lt"/>
            </a:endParaRPr>
          </a:p>
        </p:txBody>
      </p:sp>
      <p:sp>
        <p:nvSpPr>
          <p:cNvPr id="6" name="Rounded Rectangle 5">
            <a:hlinkClick r:id="rId3" action="ppaction://hlinksldjump"/>
          </p:cNvPr>
          <p:cNvSpPr/>
          <p:nvPr/>
        </p:nvSpPr>
        <p:spPr>
          <a:xfrm>
            <a:off x="2362200" y="4495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Instant Message</a:t>
            </a:r>
            <a:endParaRPr lang="en-US" sz="3600" dirty="0">
              <a:latin typeface="+mj-lt"/>
            </a:endParaRPr>
          </a:p>
        </p:txBody>
      </p:sp>
      <p:sp>
        <p:nvSpPr>
          <p:cNvPr id="7" name="Rounded Rectangle 6">
            <a:hlinkClick r:id="rId3" action="ppaction://hlinksldjump"/>
          </p:cNvPr>
          <p:cNvSpPr/>
          <p:nvPr/>
        </p:nvSpPr>
        <p:spPr>
          <a:xfrm>
            <a:off x="2362200" y="525780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Podcast</a:t>
            </a:r>
            <a:endParaRPr lang="en-US" sz="3600" dirty="0">
              <a:latin typeface="+mj-lt"/>
            </a:endParaRPr>
          </a:p>
        </p:txBody>
      </p:sp>
      <p:sp>
        <p:nvSpPr>
          <p:cNvPr id="8" name="Rounded Rectangle 7">
            <a:hlinkClick r:id="rId3" action="ppaction://hlinksldjump"/>
          </p:cNvPr>
          <p:cNvSpPr/>
          <p:nvPr/>
        </p:nvSpPr>
        <p:spPr>
          <a:xfrm>
            <a:off x="2362200" y="5935980"/>
            <a:ext cx="42672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latin typeface="+mj-lt"/>
              </a:rPr>
              <a:t>Chat Room</a:t>
            </a:r>
            <a:endParaRPr lang="en-US" sz="3600" dirty="0">
              <a:latin typeface="+mj-lt"/>
            </a:endParaRPr>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10" name="Slide Number Placeholder 9"/>
          <p:cNvSpPr>
            <a:spLocks noGrp="1"/>
          </p:cNvSpPr>
          <p:nvPr>
            <p:ph type="sldNum" sz="quarter" idx="12"/>
          </p:nvPr>
        </p:nvSpPr>
        <p:spPr/>
        <p:txBody>
          <a:bodyPr/>
          <a:lstStyle/>
          <a:p>
            <a:fld id="{321A119C-D0B5-42DB-9CFA-2D0DE1375D63}" type="slidenum">
              <a:rPr lang="en-US" smtClean="0"/>
              <a:t>29</a:t>
            </a:fld>
            <a:endParaRPr lang="en-US"/>
          </a:p>
        </p:txBody>
      </p:sp>
      <p:sp>
        <p:nvSpPr>
          <p:cNvPr id="11" name="Action Button: Home 10">
            <a:hlinkClick r:id="rId4" action="ppaction://hlinksldjump" highlightClick="1"/>
          </p:cNvPr>
          <p:cNvSpPr/>
          <p:nvPr/>
        </p:nvSpPr>
        <p:spPr>
          <a:xfrm>
            <a:off x="46741" y="6259005"/>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475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idx="1"/>
          </p:nvPr>
        </p:nvSpPr>
        <p:spPr>
          <a:xfrm>
            <a:off x="457200" y="1600201"/>
            <a:ext cx="8229600" cy="914400"/>
          </a:xfrm>
        </p:spPr>
        <p:txBody>
          <a:bodyPr/>
          <a:lstStyle/>
          <a:p>
            <a:r>
              <a:rPr lang="en-US" b="1" dirty="0" smtClean="0"/>
              <a:t>Definition:</a:t>
            </a:r>
            <a:r>
              <a:rPr lang="en-US" dirty="0" smtClean="0"/>
              <a:t> Messages </a:t>
            </a:r>
            <a:r>
              <a:rPr lang="en-US" dirty="0"/>
              <a:t>distributed by electronic means from one computer </a:t>
            </a:r>
            <a:r>
              <a:rPr lang="en-US" dirty="0" smtClean="0"/>
              <a:t>user </a:t>
            </a:r>
            <a:r>
              <a:rPr lang="en-US" dirty="0"/>
              <a:t>to one or more recipients via a network</a:t>
            </a:r>
            <a:r>
              <a:rPr lang="en-US" dirty="0" smtClean="0"/>
              <a:t>.</a:t>
            </a:r>
          </a:p>
          <a:p>
            <a:pPr marL="0" indent="0">
              <a:buNone/>
            </a:pPr>
            <a:endParaRPr lang="en-US" dirty="0"/>
          </a:p>
        </p:txBody>
      </p:sp>
      <p:sp>
        <p:nvSpPr>
          <p:cNvPr id="6" name="Action Button: Home 5">
            <a:hlinkClick r:id="rId2"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1257300" y="62484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647700" y="2438400"/>
            <a:ext cx="3543300" cy="3611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ctr">
              <a:buFont typeface="Wingdings" pitchFamily="2" charset="2"/>
              <a:buNone/>
            </a:pPr>
            <a:r>
              <a:rPr lang="en-US" sz="4000" b="1" dirty="0" smtClean="0"/>
              <a:t>Pros</a:t>
            </a:r>
          </a:p>
          <a:p>
            <a:r>
              <a:rPr lang="en-US" dirty="0" smtClean="0"/>
              <a:t>Quick way to send documents and images</a:t>
            </a:r>
          </a:p>
          <a:p>
            <a:r>
              <a:rPr lang="en-US" dirty="0" smtClean="0"/>
              <a:t>Leaves a paper trail</a:t>
            </a:r>
          </a:p>
          <a:p>
            <a:r>
              <a:rPr lang="en-US" dirty="0" smtClean="0"/>
              <a:t>“Conversations” can be easily browsed</a:t>
            </a:r>
          </a:p>
          <a:p>
            <a:r>
              <a:rPr lang="en-US" dirty="0" smtClean="0"/>
              <a:t>Free to set up</a:t>
            </a:r>
            <a:endParaRPr lang="en-US" dirty="0"/>
          </a:p>
        </p:txBody>
      </p:sp>
      <p:sp>
        <p:nvSpPr>
          <p:cNvPr id="10" name="Content Placeholder 3"/>
          <p:cNvSpPr txBox="1">
            <a:spLocks/>
          </p:cNvSpPr>
          <p:nvPr/>
        </p:nvSpPr>
        <p:spPr>
          <a:xfrm>
            <a:off x="4838700" y="2438400"/>
            <a:ext cx="3543300" cy="3611563"/>
          </a:xfrm>
          <a:prstGeom prst="rect">
            <a:avLst/>
          </a:prstGeom>
        </p:spPr>
        <p:txBody>
          <a:bodyPr>
            <a:normAutofit fontScale="92500"/>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ctr">
              <a:buFont typeface="Wingdings" pitchFamily="2" charset="2"/>
              <a:buNone/>
            </a:pPr>
            <a:r>
              <a:rPr lang="en-US" sz="4000" b="1" dirty="0" smtClean="0"/>
              <a:t>Cons</a:t>
            </a:r>
          </a:p>
          <a:p>
            <a:r>
              <a:rPr lang="en-US" dirty="0" smtClean="0"/>
              <a:t>Spam has never been satisfactorily dealt with</a:t>
            </a:r>
          </a:p>
          <a:p>
            <a:r>
              <a:rPr lang="en-US" dirty="0" smtClean="0"/>
              <a:t>Replies depend on how often email is checked</a:t>
            </a:r>
          </a:p>
          <a:p>
            <a:r>
              <a:rPr lang="en-US" dirty="0" smtClean="0"/>
              <a:t>Viruses often are sent this way</a:t>
            </a:r>
          </a:p>
          <a:p>
            <a:r>
              <a:rPr lang="en-US" dirty="0" smtClean="0"/>
              <a:t>Limited amount of space to send information</a:t>
            </a:r>
          </a:p>
          <a:p>
            <a:endParaRPr lang="en-US" dirty="0"/>
          </a:p>
        </p:txBody>
      </p:sp>
      <p:sp>
        <p:nvSpPr>
          <p:cNvPr id="4" name="Footer Placeholder 3"/>
          <p:cNvSpPr>
            <a:spLocks noGrp="1"/>
          </p:cNvSpPr>
          <p:nvPr>
            <p:ph type="ftr" sz="quarter" idx="11"/>
          </p:nvPr>
        </p:nvSpPr>
        <p:spPr/>
        <p:txBody>
          <a:bodyPr/>
          <a:lstStyle/>
          <a:p>
            <a:r>
              <a:rPr lang="en-US" smtClean="0"/>
              <a:t>©Megan Rees, 2013</a:t>
            </a:r>
            <a:endParaRPr lang="en-US"/>
          </a:p>
        </p:txBody>
      </p:sp>
      <p:sp>
        <p:nvSpPr>
          <p:cNvPr id="5" name="Slide Number Placeholder 4"/>
          <p:cNvSpPr>
            <a:spLocks noGrp="1"/>
          </p:cNvSpPr>
          <p:nvPr>
            <p:ph type="sldNum" sz="quarter" idx="12"/>
          </p:nvPr>
        </p:nvSpPr>
        <p:spPr/>
        <p:txBody>
          <a:bodyPr/>
          <a:lstStyle/>
          <a:p>
            <a:fld id="{321A119C-D0B5-42DB-9CFA-2D0DE1375D63}" type="slidenum">
              <a:rPr lang="en-US" smtClean="0"/>
              <a:t>3</a:t>
            </a:fld>
            <a:endParaRPr lang="en-US"/>
          </a:p>
        </p:txBody>
      </p:sp>
    </p:spTree>
    <p:extLst>
      <p:ext uri="{BB962C8B-B14F-4D97-AF65-F5344CB8AC3E}">
        <p14:creationId xmlns:p14="http://schemas.microsoft.com/office/powerpoint/2010/main" val="32467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a:t>
            </a:r>
            <a:endParaRPr lang="en-US" dirty="0"/>
          </a:p>
        </p:txBody>
      </p:sp>
      <p:sp>
        <p:nvSpPr>
          <p:cNvPr id="4" name="Action Button: Back or Previous 3">
            <a:hlinkClick r:id="rId2" action="ppaction://hlinksldjump" highlightClick="1"/>
          </p:cNvPr>
          <p:cNvSpPr/>
          <p:nvPr/>
        </p:nvSpPr>
        <p:spPr>
          <a:xfrm>
            <a:off x="2895600" y="2819400"/>
            <a:ext cx="3352800" cy="2667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5" name="Slide Number Placeholder 4"/>
          <p:cNvSpPr>
            <a:spLocks noGrp="1"/>
          </p:cNvSpPr>
          <p:nvPr>
            <p:ph type="sldNum" sz="quarter" idx="12"/>
          </p:nvPr>
        </p:nvSpPr>
        <p:spPr/>
        <p:txBody>
          <a:bodyPr/>
          <a:lstStyle/>
          <a:p>
            <a:fld id="{321A119C-D0B5-42DB-9CFA-2D0DE1375D63}" type="slidenum">
              <a:rPr lang="en-US" smtClean="0"/>
              <a:t>30</a:t>
            </a:fld>
            <a:endParaRPr lang="en-US"/>
          </a:p>
        </p:txBody>
      </p:sp>
    </p:spTree>
    <p:extLst>
      <p:ext uri="{BB962C8B-B14F-4D97-AF65-F5344CB8AC3E}">
        <p14:creationId xmlns:p14="http://schemas.microsoft.com/office/powerpoint/2010/main" val="4240244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a:t>
            </a:r>
            <a:endParaRPr lang="en-US" dirty="0"/>
          </a:p>
        </p:txBody>
      </p:sp>
      <p:sp>
        <p:nvSpPr>
          <p:cNvPr id="4" name="Action Button: Return 3">
            <a:hlinkClick r:id="" action="ppaction://hlinkshowjump?jump=lastslideviewed" highlightClick="1"/>
          </p:cNvPr>
          <p:cNvSpPr/>
          <p:nvPr/>
        </p:nvSpPr>
        <p:spPr>
          <a:xfrm>
            <a:off x="2819400" y="2895600"/>
            <a:ext cx="3048000" cy="2667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9000" y="1981200"/>
            <a:ext cx="3048000" cy="584775"/>
          </a:xfrm>
          <a:prstGeom prst="rect">
            <a:avLst/>
          </a:prstGeom>
          <a:noFill/>
        </p:spPr>
        <p:txBody>
          <a:bodyPr wrap="square" rtlCol="0">
            <a:spAutoFit/>
          </a:bodyPr>
          <a:lstStyle/>
          <a:p>
            <a:r>
              <a:rPr lang="en-US" sz="3200" dirty="0" smtClean="0"/>
              <a:t>Try Again!</a:t>
            </a:r>
            <a:endParaRPr lang="en-US" sz="3200" dirty="0"/>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6" name="Slide Number Placeholder 5"/>
          <p:cNvSpPr>
            <a:spLocks noGrp="1"/>
          </p:cNvSpPr>
          <p:nvPr>
            <p:ph type="sldNum" sz="quarter" idx="12"/>
          </p:nvPr>
        </p:nvSpPr>
        <p:spPr/>
        <p:txBody>
          <a:bodyPr/>
          <a:lstStyle/>
          <a:p>
            <a:fld id="{321A119C-D0B5-42DB-9CFA-2D0DE1375D63}" type="slidenum">
              <a:rPr lang="en-US" smtClean="0"/>
              <a:t>31</a:t>
            </a:fld>
            <a:endParaRPr lang="en-US"/>
          </a:p>
        </p:txBody>
      </p:sp>
    </p:spTree>
    <p:extLst>
      <p:ext uri="{BB962C8B-B14F-4D97-AF65-F5344CB8AC3E}">
        <p14:creationId xmlns:p14="http://schemas.microsoft.com/office/powerpoint/2010/main" val="4046727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Email</a:t>
            </a:r>
            <a:endParaRPr lang="en-US" dirty="0"/>
          </a:p>
        </p:txBody>
      </p:sp>
      <p:sp>
        <p:nvSpPr>
          <p:cNvPr id="6" name="Content Placeholder 5"/>
          <p:cNvSpPr>
            <a:spLocks noGrp="1"/>
          </p:cNvSpPr>
          <p:nvPr>
            <p:ph sz="half" idx="1"/>
          </p:nvPr>
        </p:nvSpPr>
        <p:spPr>
          <a:xfrm>
            <a:off x="457200" y="2438400"/>
            <a:ext cx="2743200" cy="2895600"/>
          </a:xfrm>
        </p:spPr>
        <p:txBody>
          <a:bodyPr/>
          <a:lstStyle/>
          <a:p>
            <a:r>
              <a:rPr lang="en-US" dirty="0" smtClean="0"/>
              <a:t>Terms:</a:t>
            </a:r>
          </a:p>
          <a:p>
            <a:pPr lvl="1"/>
            <a:r>
              <a:rPr lang="en-US" dirty="0" smtClean="0"/>
              <a:t>Spam</a:t>
            </a:r>
          </a:p>
          <a:p>
            <a:pPr lvl="1"/>
            <a:r>
              <a:rPr lang="en-US" dirty="0" smtClean="0"/>
              <a:t>Attachments</a:t>
            </a:r>
          </a:p>
          <a:p>
            <a:pPr lvl="1"/>
            <a:r>
              <a:rPr lang="en-US" dirty="0" smtClean="0"/>
              <a:t>Netiquette</a:t>
            </a:r>
          </a:p>
          <a:p>
            <a:pPr marL="457200" lvl="1" indent="0">
              <a:buNone/>
            </a:pPr>
            <a:endParaRPr lang="en-US" dirty="0" smtClean="0"/>
          </a:p>
          <a:p>
            <a:pPr lvl="1"/>
            <a:endParaRPr lang="en-US" dirty="0"/>
          </a:p>
        </p:txBody>
      </p:sp>
      <p:sp>
        <p:nvSpPr>
          <p:cNvPr id="8" name="Content Placeholder 7"/>
          <p:cNvSpPr>
            <a:spLocks noGrp="1"/>
          </p:cNvSpPr>
          <p:nvPr>
            <p:ph sz="half" idx="2"/>
          </p:nvPr>
        </p:nvSpPr>
        <p:spPr>
          <a:xfrm>
            <a:off x="3200400" y="2286000"/>
            <a:ext cx="2667000" cy="3581400"/>
          </a:xfrm>
        </p:spPr>
        <p:txBody>
          <a:bodyPr/>
          <a:lstStyle/>
          <a:p>
            <a:r>
              <a:rPr lang="en-US" dirty="0" smtClean="0"/>
              <a:t>Parts</a:t>
            </a:r>
          </a:p>
          <a:p>
            <a:pPr lvl="1"/>
            <a:r>
              <a:rPr lang="en-US" dirty="0" smtClean="0"/>
              <a:t>To</a:t>
            </a:r>
          </a:p>
          <a:p>
            <a:pPr lvl="1"/>
            <a:r>
              <a:rPr lang="en-US" dirty="0" smtClean="0"/>
              <a:t>Subject</a:t>
            </a:r>
          </a:p>
          <a:p>
            <a:pPr lvl="1"/>
            <a:r>
              <a:rPr lang="en-US" dirty="0" smtClean="0"/>
              <a:t>CC and BCC</a:t>
            </a:r>
          </a:p>
          <a:p>
            <a:pPr lvl="1"/>
            <a:r>
              <a:rPr lang="en-US" dirty="0" smtClean="0"/>
              <a:t>Send</a:t>
            </a:r>
          </a:p>
          <a:p>
            <a:pPr lvl="1"/>
            <a:r>
              <a:rPr lang="en-US" dirty="0" smtClean="0"/>
              <a:t>Reply</a:t>
            </a:r>
            <a:endParaRPr lang="en-US" dirty="0"/>
          </a:p>
          <a:p>
            <a:pPr lvl="1"/>
            <a:r>
              <a:rPr lang="en-US" dirty="0" smtClean="0"/>
              <a:t>Forward</a:t>
            </a:r>
            <a:endParaRPr lang="en-US" dirty="0"/>
          </a:p>
        </p:txBody>
      </p:sp>
      <p:sp>
        <p:nvSpPr>
          <p:cNvPr id="9" name="Action Button: Home 8">
            <a:hlinkClick r:id="rId2"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7700" y="1676402"/>
            <a:ext cx="8039100" cy="369332"/>
          </a:xfrm>
          <a:prstGeom prst="rect">
            <a:avLst/>
          </a:prstGeom>
          <a:noFill/>
        </p:spPr>
        <p:txBody>
          <a:bodyPr wrap="square" rtlCol="0">
            <a:spAutoFit/>
          </a:bodyPr>
          <a:lstStyle/>
          <a:p>
            <a:r>
              <a:rPr lang="en-US" dirty="0" smtClean="0"/>
              <a:t>Look up the terms listed on your worksheet. Not all of these below are on it.</a:t>
            </a:r>
            <a:endParaRPr lang="en-US" dirty="0"/>
          </a:p>
        </p:txBody>
      </p:sp>
      <p:sp>
        <p:nvSpPr>
          <p:cNvPr id="13" name="Flowchart: Off-page Connector 12">
            <a:hlinkClick r:id="rId3" action="ppaction://hlinksldjump"/>
          </p:cNvPr>
          <p:cNvSpPr/>
          <p:nvPr/>
        </p:nvSpPr>
        <p:spPr>
          <a:xfrm rot="16200000">
            <a:off x="6972300" y="2209800"/>
            <a:ext cx="1714500" cy="1866900"/>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Common Problems</a:t>
            </a:r>
            <a:endParaRPr lang="en-US" dirty="0"/>
          </a:p>
        </p:txBody>
      </p:sp>
      <p:sp>
        <p:nvSpPr>
          <p:cNvPr id="14" name="Flowchart: Off-page Connector 13">
            <a:hlinkClick r:id="rId4" action="ppaction://hlinksldjump"/>
          </p:cNvPr>
          <p:cNvSpPr/>
          <p:nvPr/>
        </p:nvSpPr>
        <p:spPr>
          <a:xfrm rot="16200000">
            <a:off x="7007469" y="4149969"/>
            <a:ext cx="1714500" cy="1866900"/>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Email Activity</a:t>
            </a:r>
            <a:endParaRPr lang="en-US" dirty="0"/>
          </a:p>
        </p:txBody>
      </p:sp>
      <p:sp>
        <p:nvSpPr>
          <p:cNvPr id="15" name="Action Button: Forward or Next 14">
            <a:hlinkClick r:id="" action="ppaction://hlinkshowjump?jump=nextslide" highlightClick="1"/>
          </p:cNvPr>
          <p:cNvSpPr/>
          <p:nvPr/>
        </p:nvSpPr>
        <p:spPr>
          <a:xfrm>
            <a:off x="1257300" y="62484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©Megan Rees, 2013</a:t>
            </a:r>
            <a:endParaRPr lang="en-US"/>
          </a:p>
        </p:txBody>
      </p:sp>
      <p:sp>
        <p:nvSpPr>
          <p:cNvPr id="3" name="Slide Number Placeholder 2"/>
          <p:cNvSpPr>
            <a:spLocks noGrp="1"/>
          </p:cNvSpPr>
          <p:nvPr>
            <p:ph type="sldNum" sz="quarter" idx="12"/>
          </p:nvPr>
        </p:nvSpPr>
        <p:spPr/>
        <p:txBody>
          <a:bodyPr/>
          <a:lstStyle/>
          <a:p>
            <a:fld id="{321A119C-D0B5-42DB-9CFA-2D0DE1375D63}" type="slidenum">
              <a:rPr lang="en-US" smtClean="0"/>
              <a:t>4</a:t>
            </a:fld>
            <a:endParaRPr lang="en-US"/>
          </a:p>
        </p:txBody>
      </p:sp>
    </p:spTree>
    <p:extLst>
      <p:ext uri="{BB962C8B-B14F-4D97-AF65-F5344CB8AC3E}">
        <p14:creationId xmlns:p14="http://schemas.microsoft.com/office/powerpoint/2010/main" val="4101127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sz="half" idx="1"/>
          </p:nvPr>
        </p:nvSpPr>
        <p:spPr>
          <a:xfrm>
            <a:off x="457200" y="1600200"/>
            <a:ext cx="8153400" cy="4800600"/>
          </a:xfrm>
        </p:spPr>
        <p:txBody>
          <a:bodyPr/>
          <a:lstStyle/>
          <a:p>
            <a:pPr marL="0" indent="0">
              <a:buNone/>
            </a:pPr>
            <a:r>
              <a:rPr lang="en-US" b="1" dirty="0" smtClean="0"/>
              <a:t>Common Problems with E-mail:</a:t>
            </a:r>
          </a:p>
          <a:p>
            <a:r>
              <a:rPr lang="en-US" dirty="0" smtClean="0"/>
              <a:t>Delivery failure</a:t>
            </a:r>
          </a:p>
          <a:p>
            <a:r>
              <a:rPr lang="en-US" dirty="0" smtClean="0"/>
              <a:t>Junk mail</a:t>
            </a:r>
          </a:p>
          <a:p>
            <a:r>
              <a:rPr lang="en-US" dirty="0" smtClean="0"/>
              <a:t>Viruses</a:t>
            </a:r>
          </a:p>
          <a:p>
            <a:pPr marL="0" indent="0">
              <a:buNone/>
            </a:pPr>
            <a:r>
              <a:rPr lang="en-US" dirty="0" smtClean="0"/>
              <a:t> </a:t>
            </a:r>
            <a:endParaRPr lang="en-US" dirty="0" smtClean="0"/>
          </a:p>
        </p:txBody>
      </p:sp>
      <p:sp>
        <p:nvSpPr>
          <p:cNvPr id="6" name="Action Button: Back or Previous 5">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Users\Megan.Rees\AppData\Local\Microsoft\Windows\Temporary Internet Files\Content.IE5\DX0LMV89\MC9000563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2400"/>
            <a:ext cx="2330043"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ction Button: Return 8">
            <a:hlinkClick r:id="rId3" action="ppaction://hlinksldjump" highlightClick="1"/>
          </p:cNvPr>
          <p:cNvSpPr/>
          <p:nvPr/>
        </p:nvSpPr>
        <p:spPr>
          <a:xfrm>
            <a:off x="657958" y="6248400"/>
            <a:ext cx="571500" cy="533400"/>
          </a:xfrm>
          <a:prstGeom prst="actionButtonRetur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©Megan Rees, 2013</a:t>
            </a:r>
            <a:endParaRPr lang="en-US"/>
          </a:p>
        </p:txBody>
      </p:sp>
      <p:sp>
        <p:nvSpPr>
          <p:cNvPr id="5" name="Slide Number Placeholder 4"/>
          <p:cNvSpPr>
            <a:spLocks noGrp="1"/>
          </p:cNvSpPr>
          <p:nvPr>
            <p:ph type="sldNum" sz="quarter" idx="12"/>
          </p:nvPr>
        </p:nvSpPr>
        <p:spPr/>
        <p:txBody>
          <a:bodyPr/>
          <a:lstStyle/>
          <a:p>
            <a:fld id="{321A119C-D0B5-42DB-9CFA-2D0DE1375D63}" type="slidenum">
              <a:rPr lang="en-US" smtClean="0"/>
              <a:t>5</a:t>
            </a:fld>
            <a:endParaRPr lang="en-US"/>
          </a:p>
        </p:txBody>
      </p:sp>
    </p:spTree>
    <p:extLst>
      <p:ext uri="{BB962C8B-B14F-4D97-AF65-F5344CB8AC3E}">
        <p14:creationId xmlns:p14="http://schemas.microsoft.com/office/powerpoint/2010/main" val="2102998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Phones</a:t>
            </a:r>
            <a:endParaRPr lang="en-US" dirty="0"/>
          </a:p>
        </p:txBody>
      </p:sp>
      <p:sp>
        <p:nvSpPr>
          <p:cNvPr id="3" name="Content Placeholder 2"/>
          <p:cNvSpPr>
            <a:spLocks noGrp="1"/>
          </p:cNvSpPr>
          <p:nvPr>
            <p:ph idx="1"/>
          </p:nvPr>
        </p:nvSpPr>
        <p:spPr>
          <a:xfrm>
            <a:off x="457200" y="1600198"/>
            <a:ext cx="5562600" cy="4343401"/>
          </a:xfrm>
        </p:spPr>
        <p:txBody>
          <a:bodyPr>
            <a:normAutofit lnSpcReduction="10000"/>
          </a:bodyPr>
          <a:lstStyle/>
          <a:p>
            <a:r>
              <a:rPr lang="en-US" dirty="0" smtClean="0"/>
              <a:t>First cell phone was demonstrated in 1973, and weight 2.2 lbs. </a:t>
            </a:r>
          </a:p>
          <a:p>
            <a:r>
              <a:rPr lang="en-US" dirty="0" smtClean="0"/>
              <a:t>First commercially available cell phones came out in 1983.</a:t>
            </a:r>
          </a:p>
          <a:p>
            <a:r>
              <a:rPr lang="en-US" dirty="0" smtClean="0"/>
              <a:t>From 1990 to 2011 mobile phone subscriptions grew rapidly</a:t>
            </a:r>
          </a:p>
          <a:p>
            <a:r>
              <a:rPr lang="en-US" dirty="0" smtClean="0"/>
              <a:t>Cell phones are the most common form of electronic communication</a:t>
            </a:r>
          </a:p>
          <a:p>
            <a:pPr lvl="1"/>
            <a:r>
              <a:rPr lang="en-US" dirty="0" smtClean="0"/>
              <a:t>Tweeting</a:t>
            </a:r>
          </a:p>
          <a:p>
            <a:pPr lvl="1"/>
            <a:r>
              <a:rPr lang="en-US" dirty="0" smtClean="0"/>
              <a:t>Texting</a:t>
            </a:r>
          </a:p>
          <a:p>
            <a:pPr lvl="1"/>
            <a:r>
              <a:rPr lang="en-US" dirty="0" smtClean="0"/>
              <a:t>Messaging</a:t>
            </a:r>
          </a:p>
          <a:p>
            <a:pPr lvl="1"/>
            <a:r>
              <a:rPr lang="en-US" dirty="0" smtClean="0"/>
              <a:t>Social Media, </a:t>
            </a:r>
            <a:r>
              <a:rPr lang="en-US" dirty="0" err="1" smtClean="0"/>
              <a:t>etc</a:t>
            </a:r>
            <a:endParaRPr lang="en-US" dirty="0"/>
          </a:p>
        </p:txBody>
      </p:sp>
      <p:pic>
        <p:nvPicPr>
          <p:cNvPr id="2058" name="Picture 10" descr="http://themobilephone.files.wordpress.com/2009/02/mobile-phone-timeline.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692"/>
          <a:stretch/>
        </p:blipFill>
        <p:spPr bwMode="auto">
          <a:xfrm>
            <a:off x="4024460" y="4876800"/>
            <a:ext cx="4762500" cy="14697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060" name="Picture 12" descr="http://www.technologyreview.com/files/49237/NUMBER-OF-MOBILE-ACCOUNTS_WORLDWIDE_x58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09800"/>
            <a:ext cx="2925107"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ction Button: Home 10">
            <a:hlinkClick r:id="rId6"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Forward or Next 12">
            <a:hlinkClick r:id="" action="ppaction://hlinkshowjump?jump=nextslide" highlightClick="1"/>
          </p:cNvPr>
          <p:cNvSpPr/>
          <p:nvPr/>
        </p:nvSpPr>
        <p:spPr>
          <a:xfrm>
            <a:off x="1257300" y="62484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©Megan Rees, 2013</a:t>
            </a:r>
            <a:endParaRPr lang="en-US"/>
          </a:p>
        </p:txBody>
      </p:sp>
      <p:sp>
        <p:nvSpPr>
          <p:cNvPr id="5" name="Slide Number Placeholder 4"/>
          <p:cNvSpPr>
            <a:spLocks noGrp="1"/>
          </p:cNvSpPr>
          <p:nvPr>
            <p:ph type="sldNum" sz="quarter" idx="12"/>
          </p:nvPr>
        </p:nvSpPr>
        <p:spPr/>
        <p:txBody>
          <a:bodyPr/>
          <a:lstStyle/>
          <a:p>
            <a:fld id="{321A119C-D0B5-42DB-9CFA-2D0DE1375D63}" type="slidenum">
              <a:rPr lang="en-US" smtClean="0"/>
              <a:t>6</a:t>
            </a:fld>
            <a:endParaRPr lang="en-US"/>
          </a:p>
        </p:txBody>
      </p:sp>
    </p:spTree>
    <p:extLst>
      <p:ext uri="{BB962C8B-B14F-4D97-AF65-F5344CB8AC3E}">
        <p14:creationId xmlns:p14="http://schemas.microsoft.com/office/powerpoint/2010/main" val="4206034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Phones</a:t>
            </a:r>
            <a:endParaRPr lang="en-US" dirty="0"/>
          </a:p>
        </p:txBody>
      </p:sp>
      <p:sp>
        <p:nvSpPr>
          <p:cNvPr id="4" name="Content Placeholder 3"/>
          <p:cNvSpPr>
            <a:spLocks noGrp="1"/>
          </p:cNvSpPr>
          <p:nvPr>
            <p:ph sz="half" idx="1"/>
          </p:nvPr>
        </p:nvSpPr>
        <p:spPr/>
        <p:txBody>
          <a:bodyPr>
            <a:normAutofit fontScale="70000" lnSpcReduction="20000"/>
          </a:bodyPr>
          <a:lstStyle/>
          <a:p>
            <a:pPr marL="0" indent="0" algn="ctr">
              <a:buNone/>
            </a:pPr>
            <a:r>
              <a:rPr lang="en-US" sz="4100" dirty="0" smtClean="0"/>
              <a:t>Pros</a:t>
            </a:r>
          </a:p>
          <a:p>
            <a:r>
              <a:rPr lang="en-US" dirty="0" smtClean="0"/>
              <a:t>Easy, quick, and accessible</a:t>
            </a:r>
          </a:p>
          <a:p>
            <a:r>
              <a:rPr lang="en-US" dirty="0" smtClean="0"/>
              <a:t>Cheap—even the simplest phones have the capability for some form of electronic communication</a:t>
            </a:r>
          </a:p>
          <a:p>
            <a:r>
              <a:rPr lang="en-US" dirty="0" smtClean="0"/>
              <a:t>Can use your cell phone like a computer to send instant messages</a:t>
            </a:r>
          </a:p>
          <a:p>
            <a:r>
              <a:rPr lang="en-US" dirty="0" smtClean="0"/>
              <a:t>Cell phones are the gateway to many forms of electronic communication—a smart phone is capable of doing nearly all the types in this power point.</a:t>
            </a:r>
          </a:p>
        </p:txBody>
      </p:sp>
      <p:sp>
        <p:nvSpPr>
          <p:cNvPr id="5" name="Content Placeholder 4"/>
          <p:cNvSpPr>
            <a:spLocks noGrp="1"/>
          </p:cNvSpPr>
          <p:nvPr>
            <p:ph sz="half" idx="2"/>
          </p:nvPr>
        </p:nvSpPr>
        <p:spPr>
          <a:xfrm>
            <a:off x="4648200" y="1600201"/>
            <a:ext cx="4038600" cy="4343400"/>
          </a:xfrm>
        </p:spPr>
        <p:txBody>
          <a:bodyPr>
            <a:normAutofit fontScale="70000" lnSpcReduction="20000"/>
          </a:bodyPr>
          <a:lstStyle/>
          <a:p>
            <a:pPr marL="0" indent="0" algn="ctr">
              <a:buNone/>
            </a:pPr>
            <a:r>
              <a:rPr lang="en-US" sz="4100" dirty="0" smtClean="0"/>
              <a:t>Cons</a:t>
            </a:r>
          </a:p>
          <a:p>
            <a:r>
              <a:rPr lang="en-US" dirty="0" smtClean="0"/>
              <a:t>Can’t hear the tone of voice that comments were said in</a:t>
            </a:r>
          </a:p>
          <a:p>
            <a:r>
              <a:rPr lang="en-US" dirty="0" smtClean="0"/>
              <a:t>Can be time consuming to type</a:t>
            </a:r>
          </a:p>
          <a:p>
            <a:r>
              <a:rPr lang="en-US" dirty="0" smtClean="0"/>
              <a:t>Typing errors easily made</a:t>
            </a:r>
          </a:p>
          <a:p>
            <a:r>
              <a:rPr lang="en-US" dirty="0" smtClean="0"/>
              <a:t>Is eroding our language</a:t>
            </a:r>
          </a:p>
          <a:p>
            <a:r>
              <a:rPr lang="en-US" dirty="0" smtClean="0"/>
              <a:t>In 2011, 23% of auto accidents involved cell phones</a:t>
            </a:r>
          </a:p>
          <a:p>
            <a:r>
              <a:rPr lang="en-US" dirty="0" smtClean="0"/>
              <a:t>Low security—anyone with your phone can send a text</a:t>
            </a:r>
          </a:p>
          <a:p>
            <a:r>
              <a:rPr lang="en-US" dirty="0" smtClean="0"/>
              <a:t>Used for bullying, sexting, and other crimes</a:t>
            </a:r>
          </a:p>
          <a:p>
            <a:pPr marL="0" indent="0">
              <a:buNone/>
            </a:pPr>
            <a:endParaRPr lang="en-US" dirty="0" smtClean="0"/>
          </a:p>
        </p:txBody>
      </p:sp>
      <p:sp>
        <p:nvSpPr>
          <p:cNvPr id="6" name="Oval 5">
            <a:hlinkClick r:id="rId2" action="ppaction://hlinksldjump"/>
          </p:cNvPr>
          <p:cNvSpPr/>
          <p:nvPr/>
        </p:nvSpPr>
        <p:spPr>
          <a:xfrm>
            <a:off x="3733800" y="5676900"/>
            <a:ext cx="1846082" cy="990600"/>
          </a:xfrm>
          <a:prstGeom prst="ellipse">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Instant Messaging</a:t>
            </a:r>
            <a:endParaRPr lang="en-US" dirty="0"/>
          </a:p>
        </p:txBody>
      </p:sp>
      <p:sp>
        <p:nvSpPr>
          <p:cNvPr id="8" name="Action Button: Home 7">
            <a:hlinkClick r:id="rId3"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4" action="ppaction://hlinksldjump"/>
          </p:cNvPr>
          <p:cNvSpPr/>
          <p:nvPr/>
        </p:nvSpPr>
        <p:spPr>
          <a:xfrm>
            <a:off x="1828800" y="5715000"/>
            <a:ext cx="1846082" cy="990600"/>
          </a:xfrm>
          <a:prstGeom prst="ellipse">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Texting</a:t>
            </a:r>
            <a:endParaRPr lang="en-US" dirty="0"/>
          </a:p>
        </p:txBody>
      </p:sp>
      <p:sp>
        <p:nvSpPr>
          <p:cNvPr id="11" name="Oval 10">
            <a:hlinkClick r:id="rId5" action="ppaction://hlinksldjump"/>
          </p:cNvPr>
          <p:cNvSpPr/>
          <p:nvPr/>
        </p:nvSpPr>
        <p:spPr>
          <a:xfrm>
            <a:off x="5638800" y="5676900"/>
            <a:ext cx="1846082" cy="990600"/>
          </a:xfrm>
          <a:prstGeom prst="ellipse">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Twitter</a:t>
            </a:r>
            <a:endParaRPr lang="en-US" dirty="0"/>
          </a:p>
        </p:txBody>
      </p:sp>
      <p:sp>
        <p:nvSpPr>
          <p:cNvPr id="3" name="Footer Placeholder 2"/>
          <p:cNvSpPr>
            <a:spLocks noGrp="1"/>
          </p:cNvSpPr>
          <p:nvPr>
            <p:ph type="ftr" sz="quarter" idx="11"/>
          </p:nvPr>
        </p:nvSpPr>
        <p:spPr/>
        <p:txBody>
          <a:bodyPr/>
          <a:lstStyle/>
          <a:p>
            <a:r>
              <a:rPr lang="en-US" smtClean="0"/>
              <a:t>©Megan Rees, 2013</a:t>
            </a:r>
            <a:endParaRPr lang="en-US"/>
          </a:p>
        </p:txBody>
      </p:sp>
      <p:sp>
        <p:nvSpPr>
          <p:cNvPr id="7" name="Slide Number Placeholder 6"/>
          <p:cNvSpPr>
            <a:spLocks noGrp="1"/>
          </p:cNvSpPr>
          <p:nvPr>
            <p:ph type="sldNum" sz="quarter" idx="12"/>
          </p:nvPr>
        </p:nvSpPr>
        <p:spPr/>
        <p:txBody>
          <a:bodyPr/>
          <a:lstStyle/>
          <a:p>
            <a:fld id="{321A119C-D0B5-42DB-9CFA-2D0DE1375D63}" type="slidenum">
              <a:rPr lang="en-US" smtClean="0"/>
              <a:t>7</a:t>
            </a:fld>
            <a:endParaRPr lang="en-US"/>
          </a:p>
        </p:txBody>
      </p:sp>
    </p:spTree>
    <p:extLst>
      <p:ext uri="{BB962C8B-B14F-4D97-AF65-F5344CB8AC3E}">
        <p14:creationId xmlns:p14="http://schemas.microsoft.com/office/powerpoint/2010/main" val="189628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Texting</a:t>
            </a:r>
            <a:endParaRPr lang="en-US" dirty="0"/>
          </a:p>
        </p:txBody>
      </p:sp>
      <p:sp>
        <p:nvSpPr>
          <p:cNvPr id="3" name="Content Placeholder 2"/>
          <p:cNvSpPr>
            <a:spLocks noGrp="1"/>
          </p:cNvSpPr>
          <p:nvPr>
            <p:ph sz="half" idx="1"/>
          </p:nvPr>
        </p:nvSpPr>
        <p:spPr>
          <a:xfrm>
            <a:off x="457200" y="1600200"/>
            <a:ext cx="3581400" cy="4724400"/>
          </a:xfrm>
        </p:spPr>
        <p:txBody>
          <a:bodyPr>
            <a:normAutofit fontScale="92500"/>
          </a:bodyPr>
          <a:lstStyle/>
          <a:p>
            <a:r>
              <a:rPr lang="en-US" b="1" dirty="0" smtClean="0"/>
              <a:t>Definition</a:t>
            </a:r>
            <a:r>
              <a:rPr lang="en-US" dirty="0" smtClean="0"/>
              <a:t>: The act of typing and sending brief, electronic message between two or more mobile phones or fixed portable devices over a phone network.</a:t>
            </a:r>
          </a:p>
          <a:p>
            <a:pPr lvl="1"/>
            <a:r>
              <a:rPr lang="en-US" dirty="0" smtClean="0"/>
              <a:t>Does not require that users have the same provider </a:t>
            </a:r>
          </a:p>
          <a:p>
            <a:pPr lvl="1"/>
            <a:endParaRPr lang="en-US" dirty="0" smtClean="0"/>
          </a:p>
          <a:p>
            <a:endParaRPr lang="en-US" dirty="0"/>
          </a:p>
        </p:txBody>
      </p:sp>
      <p:sp>
        <p:nvSpPr>
          <p:cNvPr id="13" name="Action Button: Home 12">
            <a:hlinkClick r:id="rId4" action="ppaction://hlinksldjump" highlightClick="1"/>
          </p:cNvPr>
          <p:cNvSpPr/>
          <p:nvPr/>
        </p:nvSpPr>
        <p:spPr>
          <a:xfrm>
            <a:off x="647700" y="6248400"/>
            <a:ext cx="609600" cy="533400"/>
          </a:xfrm>
          <a:prstGeom prst="actionButtonHom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Forward or Next 14">
            <a:hlinkClick r:id="" action="ppaction://hlinkshowjump?jump=nextslide" highlightClick="1"/>
          </p:cNvPr>
          <p:cNvSpPr/>
          <p:nvPr/>
        </p:nvSpPr>
        <p:spPr>
          <a:xfrm>
            <a:off x="1257300" y="6248400"/>
            <a:ext cx="495300" cy="533400"/>
          </a:xfrm>
          <a:prstGeom prst="actionButtonForwardNex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©Megan Rees, 2013</a:t>
            </a:r>
            <a:endParaRPr lang="en-US"/>
          </a:p>
        </p:txBody>
      </p:sp>
      <p:sp>
        <p:nvSpPr>
          <p:cNvPr id="5" name="Slide Number Placeholder 4"/>
          <p:cNvSpPr>
            <a:spLocks noGrp="1"/>
          </p:cNvSpPr>
          <p:nvPr>
            <p:ph type="sldNum" sz="quarter" idx="12"/>
          </p:nvPr>
        </p:nvSpPr>
        <p:spPr/>
        <p:txBody>
          <a:bodyPr/>
          <a:lstStyle/>
          <a:p>
            <a:fld id="{321A119C-D0B5-42DB-9CFA-2D0DE1375D63}" type="slidenum">
              <a:rPr lang="en-US" smtClean="0"/>
              <a:t>8</a:t>
            </a:fld>
            <a:endParaRPr lang="en-US"/>
          </a:p>
        </p:txBody>
      </p:sp>
      <p:pic>
        <p:nvPicPr>
          <p:cNvPr id="6" name="Best of Texting While Walking and Falling Compilation Ever - Epic Fail and Fall Video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62400" y="2209800"/>
            <a:ext cx="4869180" cy="2743200"/>
          </a:xfrm>
          <a:prstGeom prst="rect">
            <a:avLst/>
          </a:prstGeom>
        </p:spPr>
      </p:pic>
    </p:spTree>
    <p:extLst>
      <p:ext uri="{BB962C8B-B14F-4D97-AF65-F5344CB8AC3E}">
        <p14:creationId xmlns:p14="http://schemas.microsoft.com/office/powerpoint/2010/main" val="2991178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A service that enables senders to read “tweets,” which are text messages limited to 140 characters. Registered users can read and post. Unregistered users can only read them. </a:t>
            </a:r>
          </a:p>
          <a:p>
            <a:pPr lvl="1"/>
            <a:r>
              <a:rPr lang="en-US" dirty="0" smtClean="0"/>
              <a:t>Accessed through the website, SMS, or a mobile device app</a:t>
            </a:r>
          </a:p>
          <a:p>
            <a:pPr lvl="1"/>
            <a:r>
              <a:rPr lang="en-US" sz="1800" i="1" dirty="0" smtClean="0"/>
              <a:t>“With </a:t>
            </a:r>
            <a:r>
              <a:rPr lang="en-US" sz="1800" i="1" dirty="0"/>
              <a:t>Twitter, it wasn't clear what it was. They called it a social network, they called it </a:t>
            </a:r>
            <a:r>
              <a:rPr lang="en-US" sz="1800" i="1" dirty="0" err="1"/>
              <a:t>microblogging</a:t>
            </a:r>
            <a:r>
              <a:rPr lang="en-US" sz="1800" i="1" dirty="0"/>
              <a:t>, but it was hard to define, because it didn't replace anything. There was this path of discovery with something like that, where over time you figure out what it is. Twitter actually changed from what we thought it was in the beginning, which we described as status updates and a social utility. It is that, in part, but the insight we eventually came to was Twitter was really more of an information network than it is a social </a:t>
            </a:r>
            <a:r>
              <a:rPr lang="en-US" sz="1800" i="1" dirty="0" smtClean="0"/>
              <a:t>network.” </a:t>
            </a:r>
            <a:r>
              <a:rPr lang="en-US" sz="1800" dirty="0" smtClean="0"/>
              <a:t>~ Evan Williams, creator</a:t>
            </a:r>
            <a:endParaRPr lang="en-US" sz="1800" dirty="0"/>
          </a:p>
        </p:txBody>
      </p:sp>
      <p:sp>
        <p:nvSpPr>
          <p:cNvPr id="5" name="Action Button: Back or Previous 4">
            <a:hlinkClick r:id="" action="ppaction://hlinkshowjump?jump=previousslide" highlightClick="1"/>
          </p:cNvPr>
          <p:cNvSpPr/>
          <p:nvPr/>
        </p:nvSpPr>
        <p:spPr>
          <a:xfrm>
            <a:off x="114300" y="6248400"/>
            <a:ext cx="533400" cy="533400"/>
          </a:xfrm>
          <a:prstGeom prst="actionButtonBackPrevious">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upload.wikimedia.org/wikipedia/en/thumb/9/9f/Twitter_bird_logo_2012.svg/200px-Twitter_bird_logo_201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1292225" cy="10467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ction Button: Return 6">
            <a:hlinkClick r:id="rId4" action="ppaction://hlinksldjump" highlightClick="1"/>
          </p:cNvPr>
          <p:cNvSpPr/>
          <p:nvPr/>
        </p:nvSpPr>
        <p:spPr>
          <a:xfrm>
            <a:off x="647700" y="6248400"/>
            <a:ext cx="571500" cy="533400"/>
          </a:xfrm>
          <a:prstGeom prst="actionButtonReturn">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©Megan Rees, 2013</a:t>
            </a:r>
            <a:endParaRPr lang="en-US"/>
          </a:p>
        </p:txBody>
      </p:sp>
      <p:sp>
        <p:nvSpPr>
          <p:cNvPr id="6" name="Slide Number Placeholder 5"/>
          <p:cNvSpPr>
            <a:spLocks noGrp="1"/>
          </p:cNvSpPr>
          <p:nvPr>
            <p:ph type="sldNum" sz="quarter" idx="12"/>
          </p:nvPr>
        </p:nvSpPr>
        <p:spPr/>
        <p:txBody>
          <a:bodyPr/>
          <a:lstStyle/>
          <a:p>
            <a:fld id="{321A119C-D0B5-42DB-9CFA-2D0DE1375D63}" type="slidenum">
              <a:rPr lang="en-US" smtClean="0"/>
              <a:t>9</a:t>
            </a:fld>
            <a:endParaRPr lang="en-US"/>
          </a:p>
        </p:txBody>
      </p:sp>
    </p:spTree>
    <p:extLst>
      <p:ext uri="{BB962C8B-B14F-4D97-AF65-F5344CB8AC3E}">
        <p14:creationId xmlns:p14="http://schemas.microsoft.com/office/powerpoint/2010/main" val="3896941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904</TotalTime>
  <Words>1914</Words>
  <Application>Microsoft Office PowerPoint</Application>
  <PresentationFormat>On-screen Show (4:3)</PresentationFormat>
  <Paragraphs>311</Paragraphs>
  <Slides>31</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Bodoni MT Condensed</vt:lpstr>
      <vt:lpstr>Calibri</vt:lpstr>
      <vt:lpstr>Courier New</vt:lpstr>
      <vt:lpstr>Franklin Gothic Book</vt:lpstr>
      <vt:lpstr>Wingdings</vt:lpstr>
      <vt:lpstr>Decatur</vt:lpstr>
      <vt:lpstr>Electronic Communication</vt:lpstr>
      <vt:lpstr>Types of Electronic Communication</vt:lpstr>
      <vt:lpstr>Email</vt:lpstr>
      <vt:lpstr>Email</vt:lpstr>
      <vt:lpstr>E-mail</vt:lpstr>
      <vt:lpstr>Cell Phones</vt:lpstr>
      <vt:lpstr>Cell Phones</vt:lpstr>
      <vt:lpstr>Texting</vt:lpstr>
      <vt:lpstr>Twitter</vt:lpstr>
      <vt:lpstr>Blogs</vt:lpstr>
      <vt:lpstr>Blogs</vt:lpstr>
      <vt:lpstr>Podcasts</vt:lpstr>
      <vt:lpstr>Teleconferencing</vt:lpstr>
      <vt:lpstr>Skype</vt:lpstr>
      <vt:lpstr>Chat Rooms</vt:lpstr>
      <vt:lpstr>Chat Room Safety Tips</vt:lpstr>
      <vt:lpstr>Social Networks</vt:lpstr>
      <vt:lpstr>Social Media</vt:lpstr>
      <vt:lpstr>Situation Quiz</vt:lpstr>
      <vt:lpstr>Question 1</vt:lpstr>
      <vt:lpstr>Question 2</vt:lpstr>
      <vt:lpstr>Question 3</vt:lpstr>
      <vt:lpstr>Question 4</vt:lpstr>
      <vt:lpstr>Question 5</vt:lpstr>
      <vt:lpstr>Question 6</vt:lpstr>
      <vt:lpstr>Question 7</vt:lpstr>
      <vt:lpstr>Question 8</vt:lpstr>
      <vt:lpstr>Question 9</vt:lpstr>
      <vt:lpstr>Question 10</vt:lpstr>
      <vt:lpstr>Correct!</vt:lpstr>
      <vt:lpstr>Incorrect!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Communication</dc:title>
  <dc:creator>Megan Rees</dc:creator>
  <cp:lastModifiedBy>Julianna Wing</cp:lastModifiedBy>
  <cp:revision>63</cp:revision>
  <dcterms:created xsi:type="dcterms:W3CDTF">2013-10-29T16:35:27Z</dcterms:created>
  <dcterms:modified xsi:type="dcterms:W3CDTF">2015-05-12T14:27:22Z</dcterms:modified>
</cp:coreProperties>
</file>