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321" r:id="rId3"/>
    <p:sldId id="315" r:id="rId4"/>
    <p:sldId id="307" r:id="rId5"/>
    <p:sldId id="319" r:id="rId6"/>
    <p:sldId id="304" r:id="rId7"/>
    <p:sldId id="316" r:id="rId8"/>
    <p:sldId id="318" r:id="rId9"/>
    <p:sldId id="320" r:id="rId10"/>
    <p:sldId id="309" r:id="rId11"/>
    <p:sldId id="264" r:id="rId12"/>
    <p:sldId id="262"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3" r:id="rId30"/>
    <p:sldId id="284" r:id="rId31"/>
    <p:sldId id="285" r:id="rId32"/>
    <p:sldId id="287" r:id="rId33"/>
    <p:sldId id="286" r:id="rId34"/>
    <p:sldId id="288" r:id="rId35"/>
    <p:sldId id="289" r:id="rId36"/>
    <p:sldId id="290"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323" autoAdjust="0"/>
  </p:normalViewPr>
  <p:slideViewPr>
    <p:cSldViewPr>
      <p:cViewPr>
        <p:scale>
          <a:sx n="60" d="100"/>
          <a:sy n="60" d="100"/>
        </p:scale>
        <p:origin x="-708"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E31E6A-56B8-469C-B272-4411C004237E}" type="datetimeFigureOut">
              <a:rPr lang="en-US" smtClean="0"/>
              <a:t>11/8/2012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D43B50-8076-4387-AAEF-A767C7C1020B}" type="slidenum">
              <a:rPr lang="en-US" smtClean="0"/>
              <a:t>‹#›</a:t>
            </a:fld>
            <a:endParaRPr lang="en-US"/>
          </a:p>
        </p:txBody>
      </p:sp>
    </p:spTree>
    <p:extLst>
      <p:ext uri="{BB962C8B-B14F-4D97-AF65-F5344CB8AC3E}">
        <p14:creationId xmlns:p14="http://schemas.microsoft.com/office/powerpoint/2010/main" val="3014445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1614D6-FDED-4161-BB30-91FA0532B69B}" type="datetimeFigureOut">
              <a:rPr lang="en-US" smtClean="0"/>
              <a:pPr/>
              <a:t>11/8/2012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A8E4FF-0289-46F5-9884-0A5399B5F5A9}" type="slidenum">
              <a:rPr lang="en-US" smtClean="0"/>
              <a:pPr/>
              <a:t>‹#›</a:t>
            </a:fld>
            <a:endParaRPr lang="en-US"/>
          </a:p>
        </p:txBody>
      </p:sp>
    </p:spTree>
    <p:extLst>
      <p:ext uri="{BB962C8B-B14F-4D97-AF65-F5344CB8AC3E}">
        <p14:creationId xmlns:p14="http://schemas.microsoft.com/office/powerpoint/2010/main" val="1166375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A8E4FF-0289-46F5-9884-0A5399B5F5A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dirty="0" smtClean="0">
                <a:solidFill>
                  <a:schemeClr val="bg1"/>
                </a:solidFill>
                <a:latin typeface="Arial Narrow" pitchFamily="34" charset="0"/>
              </a:rPr>
              <a:t>HINTS:</a:t>
            </a:r>
          </a:p>
          <a:p>
            <a:pPr eaLnBrk="1" hangingPunct="1">
              <a:spcBef>
                <a:spcPct val="50000"/>
              </a:spcBef>
            </a:pPr>
            <a:r>
              <a:rPr lang="en-US" dirty="0" smtClean="0">
                <a:solidFill>
                  <a:schemeClr val="bg1"/>
                </a:solidFill>
                <a:latin typeface="Arial Narrow" pitchFamily="34" charset="0"/>
              </a:rPr>
              <a:t>Calculate how much Steve will earn income week by multiplying his hourly wage ($6.50) by the number of hours he works in one week (25).</a:t>
            </a:r>
          </a:p>
          <a:p>
            <a:pPr eaLnBrk="1" hangingPunct="1">
              <a:spcBef>
                <a:spcPct val="50000"/>
              </a:spcBef>
            </a:pPr>
            <a:r>
              <a:rPr lang="en-US" dirty="0" smtClean="0">
                <a:solidFill>
                  <a:schemeClr val="bg1"/>
                </a:solidFill>
                <a:latin typeface="Arial Narrow" pitchFamily="34" charset="0"/>
              </a:rPr>
              <a:t>Now that you know how much Steve earns in 1 week, one way to calculate how much is withheld from his paycheck each week is to multiply his weekly wage by 10%.</a:t>
            </a:r>
          </a:p>
          <a:p>
            <a:pPr eaLnBrk="1" hangingPunct="1">
              <a:spcBef>
                <a:spcPct val="50000"/>
              </a:spcBef>
            </a:pPr>
            <a:r>
              <a:rPr lang="en-US" dirty="0" smtClean="0">
                <a:solidFill>
                  <a:schemeClr val="bg1"/>
                </a:solidFill>
                <a:latin typeface="Arial Narrow" pitchFamily="34" charset="0"/>
              </a:rPr>
              <a:t>Now calculate how much Steve will take home by subtracting the amount withheld from his weekly wage.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$146.25</a:t>
            </a:r>
          </a:p>
        </p:txBody>
      </p:sp>
      <p:sp>
        <p:nvSpPr>
          <p:cNvPr id="485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B05F1FBF-558C-41C1-884E-435DA575179F}" type="slidenum">
              <a:rPr lang="en-US" sz="1200"/>
              <a:pPr eaLnBrk="1" hangingPunct="1"/>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3E531E0C-2555-4A64-BD87-1CB77902DC59}" type="slidenum">
              <a:rPr lang="en-US" sz="1200"/>
              <a:pPr eaLnBrk="1" hangingPunct="1"/>
              <a:t>11</a:t>
            </a:fld>
            <a:endParaRPr lang="en-US" sz="1200"/>
          </a:p>
        </p:txBody>
      </p:sp>
      <p:sp>
        <p:nvSpPr>
          <p:cNvPr id="445443" name="Rectangle 2"/>
          <p:cNvSpPr>
            <a:spLocks noGrp="1" noRot="1" noChangeAspect="1" noChangeArrowheads="1" noTextEdit="1"/>
          </p:cNvSpPr>
          <p:nvPr>
            <p:ph type="sldImg"/>
          </p:nvPr>
        </p:nvSpPr>
        <p:spPr>
          <a:xfrm>
            <a:off x="1144588" y="685800"/>
            <a:ext cx="4570412" cy="3429000"/>
          </a:xfrm>
          <a:ln/>
        </p:spPr>
      </p:sp>
      <p:sp>
        <p:nvSpPr>
          <p:cNvPr id="445444"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Slide Image Placeholder 1"/>
          <p:cNvSpPr>
            <a:spLocks noGrp="1" noRot="1" noChangeAspect="1" noTextEdit="1"/>
          </p:cNvSpPr>
          <p:nvPr>
            <p:ph type="sldImg"/>
          </p:nvPr>
        </p:nvSpPr>
        <p:spPr>
          <a:ln/>
        </p:spPr>
      </p:sp>
      <p:sp>
        <p:nvSpPr>
          <p:cNvPr id="443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43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1C3059A7-D286-4B23-B6A4-3EE5839A62FC}" type="slidenum">
              <a:rPr lang="en-US" sz="1200"/>
              <a:pPr eaLnBrk="1" hangingPunct="1"/>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776F016F-C87F-412D-A2DB-2435FC3F3EDC}" type="slidenum">
              <a:rPr lang="en-US" sz="1200"/>
              <a:pPr eaLnBrk="1" hangingPunct="1"/>
              <a:t>13</a:t>
            </a:fld>
            <a:endParaRPr lang="en-US" sz="1200"/>
          </a:p>
        </p:txBody>
      </p:sp>
      <p:sp>
        <p:nvSpPr>
          <p:cNvPr id="447491" name="Rectangle 2"/>
          <p:cNvSpPr>
            <a:spLocks noGrp="1" noRot="1" noChangeAspect="1" noChangeArrowheads="1" noTextEdit="1"/>
          </p:cNvSpPr>
          <p:nvPr>
            <p:ph type="sldImg"/>
          </p:nvPr>
        </p:nvSpPr>
        <p:spPr>
          <a:xfrm>
            <a:off x="1144588" y="685800"/>
            <a:ext cx="4570412" cy="3429000"/>
          </a:xfrm>
          <a:ln/>
        </p:spPr>
      </p:sp>
      <p:sp>
        <p:nvSpPr>
          <p:cNvPr id="447492"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210DE03B-1CA3-4D60-884D-4E0D78A6C2B4}" type="slidenum">
              <a:rPr lang="en-US" sz="1200"/>
              <a:pPr eaLnBrk="1" hangingPunct="1"/>
              <a:t>14</a:t>
            </a:fld>
            <a:endParaRPr lang="en-US" sz="1200"/>
          </a:p>
        </p:txBody>
      </p:sp>
      <p:sp>
        <p:nvSpPr>
          <p:cNvPr id="448515" name="Rectangle 2"/>
          <p:cNvSpPr>
            <a:spLocks noGrp="1" noRot="1" noChangeAspect="1" noChangeArrowheads="1" noTextEdit="1"/>
          </p:cNvSpPr>
          <p:nvPr>
            <p:ph type="sldImg"/>
          </p:nvPr>
        </p:nvSpPr>
        <p:spPr>
          <a:xfrm>
            <a:off x="1144588" y="685800"/>
            <a:ext cx="4570412" cy="3429000"/>
          </a:xfrm>
          <a:ln/>
        </p:spPr>
      </p:sp>
      <p:sp>
        <p:nvSpPr>
          <p:cNvPr id="448516"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95CD7F89-FECE-42DB-9725-25CCBFCC40C9}" type="slidenum">
              <a:rPr lang="en-US" sz="1200"/>
              <a:pPr eaLnBrk="1" hangingPunct="1"/>
              <a:t>15</a:t>
            </a:fld>
            <a:endParaRPr lang="en-US" sz="1200"/>
          </a:p>
        </p:txBody>
      </p:sp>
      <p:sp>
        <p:nvSpPr>
          <p:cNvPr id="449539" name="Rectangle 2"/>
          <p:cNvSpPr>
            <a:spLocks noGrp="1" noRot="1" noChangeAspect="1" noChangeArrowheads="1" noTextEdit="1"/>
          </p:cNvSpPr>
          <p:nvPr>
            <p:ph type="sldImg"/>
          </p:nvPr>
        </p:nvSpPr>
        <p:spPr>
          <a:xfrm>
            <a:off x="1144588" y="685800"/>
            <a:ext cx="4570412" cy="3429000"/>
          </a:xfrm>
          <a:ln/>
        </p:spPr>
      </p:sp>
      <p:sp>
        <p:nvSpPr>
          <p:cNvPr id="449540"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8669C8E5-FFB3-4231-B677-AB3AFDBCDCCE}" type="slidenum">
              <a:rPr lang="en-US" sz="1200"/>
              <a:pPr eaLnBrk="1" hangingPunct="1"/>
              <a:t>16</a:t>
            </a:fld>
            <a:endParaRPr lang="en-US" sz="1200"/>
          </a:p>
        </p:txBody>
      </p:sp>
      <p:sp>
        <p:nvSpPr>
          <p:cNvPr id="450563" name="Rectangle 2"/>
          <p:cNvSpPr>
            <a:spLocks noGrp="1" noRot="1" noChangeAspect="1" noChangeArrowheads="1" noTextEdit="1"/>
          </p:cNvSpPr>
          <p:nvPr>
            <p:ph type="sldImg"/>
          </p:nvPr>
        </p:nvSpPr>
        <p:spPr>
          <a:xfrm>
            <a:off x="1144588" y="685800"/>
            <a:ext cx="4570412" cy="3429000"/>
          </a:xfrm>
          <a:ln/>
        </p:spPr>
      </p:sp>
      <p:sp>
        <p:nvSpPr>
          <p:cNvPr id="450564"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2B2E948B-14A3-406B-843D-684D42E7BDDF}" type="slidenum">
              <a:rPr lang="en-US" sz="1200"/>
              <a:pPr eaLnBrk="1" hangingPunct="1"/>
              <a:t>17</a:t>
            </a:fld>
            <a:endParaRPr lang="en-US" sz="1200"/>
          </a:p>
        </p:txBody>
      </p:sp>
      <p:sp>
        <p:nvSpPr>
          <p:cNvPr id="451587" name="Rectangle 2"/>
          <p:cNvSpPr>
            <a:spLocks noGrp="1" noRot="1" noChangeAspect="1" noChangeArrowheads="1" noTextEdit="1"/>
          </p:cNvSpPr>
          <p:nvPr>
            <p:ph type="sldImg"/>
          </p:nvPr>
        </p:nvSpPr>
        <p:spPr>
          <a:xfrm>
            <a:off x="1144588" y="685800"/>
            <a:ext cx="4570412" cy="3429000"/>
          </a:xfrm>
          <a:ln/>
        </p:spPr>
      </p:sp>
      <p:sp>
        <p:nvSpPr>
          <p:cNvPr id="451588"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57F29450-2169-477C-9AC4-7DAA185D1EC7}" type="slidenum">
              <a:rPr lang="en-US" sz="1200"/>
              <a:pPr eaLnBrk="1" hangingPunct="1"/>
              <a:t>18</a:t>
            </a:fld>
            <a:endParaRPr lang="en-US" sz="1200"/>
          </a:p>
        </p:txBody>
      </p:sp>
      <p:sp>
        <p:nvSpPr>
          <p:cNvPr id="452611" name="Rectangle 2"/>
          <p:cNvSpPr>
            <a:spLocks noGrp="1" noRot="1" noChangeAspect="1" noChangeArrowheads="1" noTextEdit="1"/>
          </p:cNvSpPr>
          <p:nvPr>
            <p:ph type="sldImg"/>
          </p:nvPr>
        </p:nvSpPr>
        <p:spPr>
          <a:xfrm>
            <a:off x="1144588" y="685800"/>
            <a:ext cx="4570412" cy="3429000"/>
          </a:xfrm>
          <a:ln/>
        </p:spPr>
      </p:sp>
      <p:sp>
        <p:nvSpPr>
          <p:cNvPr id="452612"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649B6A0E-2FC1-41A9-B7EC-8E182581A95E}" type="slidenum">
              <a:rPr lang="en-US" sz="1200"/>
              <a:pPr eaLnBrk="1" hangingPunct="1"/>
              <a:t>19</a:t>
            </a:fld>
            <a:endParaRPr lang="en-US" sz="1200"/>
          </a:p>
        </p:txBody>
      </p:sp>
      <p:sp>
        <p:nvSpPr>
          <p:cNvPr id="453635" name="Rectangle 2"/>
          <p:cNvSpPr>
            <a:spLocks noGrp="1" noRot="1" noChangeAspect="1" noChangeArrowheads="1" noTextEdit="1"/>
          </p:cNvSpPr>
          <p:nvPr>
            <p:ph type="sldImg"/>
          </p:nvPr>
        </p:nvSpPr>
        <p:spPr>
          <a:xfrm>
            <a:off x="1144588" y="685800"/>
            <a:ext cx="4570412" cy="3429000"/>
          </a:xfrm>
          <a:ln/>
        </p:spPr>
      </p:sp>
      <p:sp>
        <p:nvSpPr>
          <p:cNvPr id="453636"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Image Placeholder 1"/>
          <p:cNvSpPr>
            <a:spLocks noGrp="1" noRot="1" noChangeAspect="1" noTextEdit="1"/>
          </p:cNvSpPr>
          <p:nvPr>
            <p:ph type="sldImg"/>
          </p:nvPr>
        </p:nvSpPr>
        <p:spPr>
          <a:ln/>
        </p:spPr>
      </p:sp>
      <p:sp>
        <p:nvSpPr>
          <p:cNvPr id="480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80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30317FA3-1CFA-450B-BE35-FBAD9953803E}" type="slidenum">
              <a:rPr lang="en-US" sz="1200"/>
              <a:pP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EFEF58AD-55B7-4E61-8548-71987EF8013B}" type="slidenum">
              <a:rPr lang="en-US" sz="1200"/>
              <a:pPr eaLnBrk="1" hangingPunct="1"/>
              <a:t>20</a:t>
            </a:fld>
            <a:endParaRPr lang="en-US" sz="1200"/>
          </a:p>
        </p:txBody>
      </p:sp>
      <p:sp>
        <p:nvSpPr>
          <p:cNvPr id="454659" name="Rectangle 2"/>
          <p:cNvSpPr>
            <a:spLocks noGrp="1" noRot="1" noChangeAspect="1" noChangeArrowheads="1" noTextEdit="1"/>
          </p:cNvSpPr>
          <p:nvPr>
            <p:ph type="sldImg"/>
          </p:nvPr>
        </p:nvSpPr>
        <p:spPr>
          <a:xfrm>
            <a:off x="1144588" y="685800"/>
            <a:ext cx="4570412" cy="3429000"/>
          </a:xfrm>
          <a:ln/>
        </p:spPr>
      </p:sp>
      <p:sp>
        <p:nvSpPr>
          <p:cNvPr id="454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Irs.gov</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76D35D12-86DF-40E2-8827-C9310A466BD9}" type="slidenum">
              <a:rPr lang="en-US" sz="1200"/>
              <a:pPr eaLnBrk="1" hangingPunct="1"/>
              <a:t>21</a:t>
            </a:fld>
            <a:endParaRPr lang="en-US" sz="1200"/>
          </a:p>
        </p:txBody>
      </p:sp>
      <p:sp>
        <p:nvSpPr>
          <p:cNvPr id="455683" name="Rectangle 2"/>
          <p:cNvSpPr>
            <a:spLocks noGrp="1" noRot="1" noChangeAspect="1" noChangeArrowheads="1" noTextEdit="1"/>
          </p:cNvSpPr>
          <p:nvPr>
            <p:ph type="sldImg"/>
          </p:nvPr>
        </p:nvSpPr>
        <p:spPr>
          <a:xfrm>
            <a:off x="1144588" y="685800"/>
            <a:ext cx="4570412" cy="3429000"/>
          </a:xfrm>
          <a:ln/>
        </p:spPr>
      </p:sp>
      <p:sp>
        <p:nvSpPr>
          <p:cNvPr id="455684"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7F94FE99-72BE-4B9C-A9BC-4494CDD2BFCF}" type="slidenum">
              <a:rPr lang="en-US" sz="1200"/>
              <a:pPr eaLnBrk="1" hangingPunct="1"/>
              <a:t>22</a:t>
            </a:fld>
            <a:endParaRPr lang="en-US" sz="1200"/>
          </a:p>
        </p:txBody>
      </p:sp>
      <p:sp>
        <p:nvSpPr>
          <p:cNvPr id="456707" name="Rectangle 2"/>
          <p:cNvSpPr>
            <a:spLocks noGrp="1" noRot="1" noChangeAspect="1" noChangeArrowheads="1" noTextEdit="1"/>
          </p:cNvSpPr>
          <p:nvPr>
            <p:ph type="sldImg"/>
          </p:nvPr>
        </p:nvSpPr>
        <p:spPr>
          <a:xfrm>
            <a:off x="1144588" y="685800"/>
            <a:ext cx="4570412" cy="3429000"/>
          </a:xfrm>
          <a:ln/>
        </p:spPr>
      </p:sp>
      <p:sp>
        <p:nvSpPr>
          <p:cNvPr id="456708"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3D2ACFFC-C248-4213-8793-2A2C9FF30811}" type="slidenum">
              <a:rPr lang="en-US" sz="1200"/>
              <a:pPr eaLnBrk="1" hangingPunct="1"/>
              <a:t>23</a:t>
            </a:fld>
            <a:endParaRPr lang="en-US" sz="1200"/>
          </a:p>
        </p:txBody>
      </p:sp>
      <p:sp>
        <p:nvSpPr>
          <p:cNvPr id="457731" name="Rectangle 2"/>
          <p:cNvSpPr>
            <a:spLocks noGrp="1" noRot="1" noChangeAspect="1" noChangeArrowheads="1" noTextEdit="1"/>
          </p:cNvSpPr>
          <p:nvPr>
            <p:ph type="sldImg"/>
          </p:nvPr>
        </p:nvSpPr>
        <p:spPr>
          <a:xfrm>
            <a:off x="1144588" y="685800"/>
            <a:ext cx="4570412" cy="3429000"/>
          </a:xfrm>
          <a:ln/>
        </p:spPr>
      </p:sp>
      <p:sp>
        <p:nvSpPr>
          <p:cNvPr id="457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Center for Applied Research in Education 1996</a:t>
            </a:r>
          </a:p>
          <a:p>
            <a:pPr eaLnBrk="1" hangingPunct="1"/>
            <a:r>
              <a:rPr lang="en-US" dirty="0" smtClean="0"/>
              <a:t>**Teacher explains that to figure sales tax, purchased items are added together, then multiplied by the tax rate in decimal format.  That total is then added to the subtotal for the final cost.</a:t>
            </a:r>
          </a:p>
          <a:p>
            <a:pPr eaLnBrk="1" hangingPunct="1"/>
            <a:r>
              <a:rPr lang="en-US" dirty="0" smtClean="0"/>
              <a:t>$15.00 x .075 = $1.13 (round up)</a:t>
            </a:r>
          </a:p>
          <a:p>
            <a:pPr eaLnBrk="1" hangingPunct="1"/>
            <a:r>
              <a:rPr lang="en-US" dirty="0" smtClean="0"/>
              <a:t>$15.00 + $1.13 = $16.13</a:t>
            </a:r>
          </a:p>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4017BF53-B5AA-419D-A2A8-5A180A87C636}" type="slidenum">
              <a:rPr lang="en-US" sz="1200"/>
              <a:pPr eaLnBrk="1" hangingPunct="1"/>
              <a:t>24</a:t>
            </a:fld>
            <a:endParaRPr lang="en-US" sz="1200"/>
          </a:p>
        </p:txBody>
      </p:sp>
      <p:sp>
        <p:nvSpPr>
          <p:cNvPr id="458755" name="Rectangle 2"/>
          <p:cNvSpPr>
            <a:spLocks noGrp="1" noRot="1" noChangeAspect="1" noChangeArrowheads="1" noTextEdit="1"/>
          </p:cNvSpPr>
          <p:nvPr>
            <p:ph type="sldImg"/>
          </p:nvPr>
        </p:nvSpPr>
        <p:spPr>
          <a:xfrm>
            <a:off x="1144588" y="685800"/>
            <a:ext cx="4570412" cy="3429000"/>
          </a:xfrm>
          <a:ln/>
        </p:spPr>
      </p:sp>
      <p:sp>
        <p:nvSpPr>
          <p:cNvPr id="458756"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$22.50 X .08=$1.80</a:t>
            </a:r>
          </a:p>
          <a:p>
            <a:pPr eaLnBrk="1" hangingPunct="1"/>
            <a:r>
              <a:rPr lang="en-US" dirty="0" smtClean="0"/>
              <a:t>$22.50 + $1.80 = $24.30</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851CABED-5211-4A32-9B02-95B52277A66F}" type="slidenum">
              <a:rPr lang="en-US" sz="1200"/>
              <a:pPr eaLnBrk="1" hangingPunct="1"/>
              <a:t>25</a:t>
            </a:fld>
            <a:endParaRPr lang="en-US" sz="1200"/>
          </a:p>
        </p:txBody>
      </p:sp>
      <p:sp>
        <p:nvSpPr>
          <p:cNvPr id="459779" name="Rectangle 2"/>
          <p:cNvSpPr>
            <a:spLocks noGrp="1" noRot="1" noChangeAspect="1" noChangeArrowheads="1" noTextEdit="1"/>
          </p:cNvSpPr>
          <p:nvPr>
            <p:ph type="sldImg"/>
          </p:nvPr>
        </p:nvSpPr>
        <p:spPr>
          <a:xfrm>
            <a:off x="1144588" y="685800"/>
            <a:ext cx="4570412" cy="3429000"/>
          </a:xfrm>
          <a:ln/>
        </p:spPr>
      </p:sp>
      <p:sp>
        <p:nvSpPr>
          <p:cNvPr id="459780"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$28.00 x .07 = $1.96      $28.00 + $1.96 = $29.96 Earrings</a:t>
            </a:r>
          </a:p>
          <a:p>
            <a:pPr eaLnBrk="1" hangingPunct="1"/>
            <a:r>
              <a:rPr lang="en-US" dirty="0" smtClean="0"/>
              <a:t>$29.00 x .055 = $1.60    $29.00 + $1.60 = $30.60 Posters         </a:t>
            </a:r>
            <a:r>
              <a:rPr lang="en-US" dirty="0" err="1" smtClean="0"/>
              <a:t>POSTERS</a:t>
            </a:r>
            <a:r>
              <a:rPr lang="en-US" dirty="0" smtClean="0"/>
              <a:t> COST MORE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106C284A-0C81-4B33-8D09-D1A33765307D}" type="slidenum">
              <a:rPr lang="en-US" sz="1200"/>
              <a:pPr eaLnBrk="1" hangingPunct="1"/>
              <a:t>26</a:t>
            </a:fld>
            <a:endParaRPr lang="en-US" sz="1200"/>
          </a:p>
        </p:txBody>
      </p:sp>
      <p:sp>
        <p:nvSpPr>
          <p:cNvPr id="460803" name="Rectangle 2"/>
          <p:cNvSpPr>
            <a:spLocks noGrp="1" noRot="1" noChangeAspect="1" noChangeArrowheads="1" noTextEdit="1"/>
          </p:cNvSpPr>
          <p:nvPr>
            <p:ph type="sldImg"/>
          </p:nvPr>
        </p:nvSpPr>
        <p:spPr>
          <a:xfrm>
            <a:off x="1144588" y="685800"/>
            <a:ext cx="4570412" cy="3429000"/>
          </a:xfrm>
          <a:ln/>
        </p:spPr>
      </p:sp>
      <p:sp>
        <p:nvSpPr>
          <p:cNvPr id="460804"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$130.00 x 50 students = $6500</a:t>
            </a:r>
          </a:p>
          <a:p>
            <a:pPr eaLnBrk="1" hangingPunct="1"/>
            <a:r>
              <a:rPr lang="en-US" dirty="0" smtClean="0"/>
              <a:t>$6500 x .05 = $325</a:t>
            </a:r>
          </a:p>
          <a:p>
            <a:pPr eaLnBrk="1" hangingPunct="1"/>
            <a:r>
              <a:rPr lang="en-US" dirty="0" smtClean="0"/>
              <a:t>$6500 + $325 = $6825</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864325AD-14C0-46B4-9051-3043A2FF8154}" type="slidenum">
              <a:rPr lang="en-US" sz="1200"/>
              <a:pPr eaLnBrk="1" hangingPunct="1"/>
              <a:t>27</a:t>
            </a:fld>
            <a:endParaRPr lang="en-US" sz="1200"/>
          </a:p>
        </p:txBody>
      </p:sp>
      <p:sp>
        <p:nvSpPr>
          <p:cNvPr id="461827" name="Rectangle 2"/>
          <p:cNvSpPr>
            <a:spLocks noGrp="1" noRot="1" noChangeAspect="1" noChangeArrowheads="1" noTextEdit="1"/>
          </p:cNvSpPr>
          <p:nvPr>
            <p:ph type="sldImg"/>
          </p:nvPr>
        </p:nvSpPr>
        <p:spPr>
          <a:xfrm>
            <a:off x="1144588" y="685800"/>
            <a:ext cx="4570412" cy="3429000"/>
          </a:xfrm>
          <a:ln/>
        </p:spPr>
      </p:sp>
      <p:sp>
        <p:nvSpPr>
          <p:cNvPr id="461828"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Have students answer this alone on their worksheet, then discuss it as a class.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4B1CD23A-91A8-40A7-94BB-F739881B570A}" type="slidenum">
              <a:rPr lang="en-US" sz="1200"/>
              <a:pPr eaLnBrk="1" hangingPunct="1"/>
              <a:t>28</a:t>
            </a:fld>
            <a:endParaRPr lang="en-US" sz="1200"/>
          </a:p>
        </p:txBody>
      </p:sp>
      <p:sp>
        <p:nvSpPr>
          <p:cNvPr id="462851" name="Rectangle 2"/>
          <p:cNvSpPr>
            <a:spLocks noGrp="1" noRot="1" noChangeAspect="1" noChangeArrowheads="1" noTextEdit="1"/>
          </p:cNvSpPr>
          <p:nvPr>
            <p:ph type="sldImg"/>
          </p:nvPr>
        </p:nvSpPr>
        <p:spPr>
          <a:xfrm>
            <a:off x="1144588" y="685800"/>
            <a:ext cx="4570412" cy="3429000"/>
          </a:xfrm>
          <a:ln/>
        </p:spPr>
      </p:sp>
      <p:sp>
        <p:nvSpPr>
          <p:cNvPr id="462852"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900" dirty="0"/>
              <a:t>Lesson Plan help http://practicalmoneyskills.com/english/pdf/teachers/specialneeds/lev_3/lesson_02/2_6overhead.pdf</a:t>
            </a:r>
          </a:p>
          <a:p>
            <a:pPr eaLnBrk="1" hangingPunct="1">
              <a:lnSpc>
                <a:spcPct val="90000"/>
              </a:lnSpc>
            </a:pPr>
            <a:r>
              <a:rPr lang="en-US" sz="900" dirty="0" smtClean="0"/>
              <a:t>Source</a:t>
            </a:r>
            <a:r>
              <a:rPr lang="en-US" sz="900" dirty="0"/>
              <a:t>: http://images.google.com/imgres?imgurl=http://umanitoba.ca/computing/projects/hris/images/pssupport1.jpg&amp;imgrefurl=http://umanitoba.ca/computing/projects/hris/employees/63.htm&amp;h=718&amp;w=555&amp;sz=51&amp;hl=en&amp;start=3&amp;um=1&amp;tbnid=2yqUPDYmC3xzTM:&amp;tbnh=140&amp;tbnw=108&amp;prev=/images%3Fq%3Dhow%2Bto%2Bread%2Ba%2Bpay%2Bstub%26svnum%3D10%26um%3D1%26hl%3Den%26rlz%3D1T4GFRC_enUS217US218%26sa%3D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8E9AC958-9D7F-411A-9745-91AED47FD8AD}" type="slidenum">
              <a:rPr lang="en-US" sz="1200"/>
              <a:pPr eaLnBrk="1" hangingPunct="1"/>
              <a:t>29</a:t>
            </a:fld>
            <a:endParaRPr lang="en-US" sz="1200"/>
          </a:p>
        </p:txBody>
      </p:sp>
      <p:sp>
        <p:nvSpPr>
          <p:cNvPr id="464899" name="Rectangle 2"/>
          <p:cNvSpPr>
            <a:spLocks noGrp="1" noRot="1" noChangeAspect="1" noChangeArrowheads="1" noTextEdit="1"/>
          </p:cNvSpPr>
          <p:nvPr>
            <p:ph type="sldImg"/>
          </p:nvPr>
        </p:nvSpPr>
        <p:spPr>
          <a:xfrm>
            <a:off x="1144588" y="685800"/>
            <a:ext cx="4570412" cy="3429000"/>
          </a:xfrm>
          <a:ln/>
        </p:spPr>
      </p:sp>
      <p:sp>
        <p:nvSpPr>
          <p:cNvPr id="464900"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Slide Image Placeholder 1"/>
          <p:cNvSpPr>
            <a:spLocks noGrp="1" noRot="1" noChangeAspect="1" noTextEdit="1"/>
          </p:cNvSpPr>
          <p:nvPr>
            <p:ph type="sldImg"/>
          </p:nvPr>
        </p:nvSpPr>
        <p:spPr>
          <a:ln/>
        </p:spPr>
      </p:sp>
      <p:sp>
        <p:nvSpPr>
          <p:cNvPr id="444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44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FB6A9159-3906-4A4E-80B6-65075A62DA5F}" type="slidenum">
              <a:rPr lang="en-US" sz="1200"/>
              <a:pPr eaLnBrk="1" hangingPunct="1"/>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E6473F0C-549E-465F-986E-87E2461E9624}" type="slidenum">
              <a:rPr lang="en-US" sz="1200"/>
              <a:pPr eaLnBrk="1" hangingPunct="1"/>
              <a:t>30</a:t>
            </a:fld>
            <a:endParaRPr lang="en-US" sz="1200"/>
          </a:p>
        </p:txBody>
      </p:sp>
      <p:sp>
        <p:nvSpPr>
          <p:cNvPr id="465923" name="Rectangle 2"/>
          <p:cNvSpPr>
            <a:spLocks noGrp="1" noRot="1" noChangeAspect="1" noChangeArrowheads="1" noTextEdit="1"/>
          </p:cNvSpPr>
          <p:nvPr>
            <p:ph type="sldImg"/>
          </p:nvPr>
        </p:nvSpPr>
        <p:spPr>
          <a:xfrm>
            <a:off x="1144588" y="685800"/>
            <a:ext cx="4570412" cy="3429000"/>
          </a:xfrm>
          <a:ln/>
        </p:spPr>
      </p:sp>
      <p:sp>
        <p:nvSpPr>
          <p:cNvPr id="465924"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4035DFEC-2971-4921-966E-0EBA58B60CD5}" type="slidenum">
              <a:rPr lang="en-US" sz="1200"/>
              <a:pPr eaLnBrk="1" hangingPunct="1"/>
              <a:t>31</a:t>
            </a:fld>
            <a:endParaRPr lang="en-US" sz="1200"/>
          </a:p>
        </p:txBody>
      </p:sp>
      <p:sp>
        <p:nvSpPr>
          <p:cNvPr id="466947" name="Rectangle 2"/>
          <p:cNvSpPr>
            <a:spLocks noGrp="1" noRot="1" noChangeAspect="1" noChangeArrowheads="1" noTextEdit="1"/>
          </p:cNvSpPr>
          <p:nvPr>
            <p:ph type="sldImg"/>
          </p:nvPr>
        </p:nvSpPr>
        <p:spPr>
          <a:xfrm>
            <a:off x="1144588" y="685800"/>
            <a:ext cx="4570412" cy="3429000"/>
          </a:xfrm>
          <a:ln/>
        </p:spPr>
      </p:sp>
      <p:sp>
        <p:nvSpPr>
          <p:cNvPr id="466948"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53F5980B-6537-4E41-9586-779E65651D88}" type="slidenum">
              <a:rPr lang="en-US" sz="1200"/>
              <a:pPr eaLnBrk="1" hangingPunct="1"/>
              <a:t>32</a:t>
            </a:fld>
            <a:endParaRPr lang="en-US" sz="1200"/>
          </a:p>
        </p:txBody>
      </p:sp>
      <p:sp>
        <p:nvSpPr>
          <p:cNvPr id="468995" name="Rectangle 2"/>
          <p:cNvSpPr>
            <a:spLocks noGrp="1" noRot="1" noChangeAspect="1" noChangeArrowheads="1" noTextEdit="1"/>
          </p:cNvSpPr>
          <p:nvPr>
            <p:ph type="sldImg"/>
          </p:nvPr>
        </p:nvSpPr>
        <p:spPr>
          <a:xfrm>
            <a:off x="1144588" y="685800"/>
            <a:ext cx="4570412" cy="3429000"/>
          </a:xfrm>
          <a:ln/>
        </p:spPr>
      </p:sp>
      <p:sp>
        <p:nvSpPr>
          <p:cNvPr id="468996"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DFE4E841-14AF-484E-A1E2-36CC6A5DAA01}" type="slidenum">
              <a:rPr lang="en-US" sz="1200"/>
              <a:pPr eaLnBrk="1" hangingPunct="1"/>
              <a:t>33</a:t>
            </a:fld>
            <a:endParaRPr lang="en-US" sz="1200"/>
          </a:p>
        </p:txBody>
      </p:sp>
      <p:sp>
        <p:nvSpPr>
          <p:cNvPr id="467971" name="Rectangle 2"/>
          <p:cNvSpPr>
            <a:spLocks noGrp="1" noRot="1" noChangeAspect="1" noChangeArrowheads="1" noTextEdit="1"/>
          </p:cNvSpPr>
          <p:nvPr>
            <p:ph type="sldImg"/>
          </p:nvPr>
        </p:nvSpPr>
        <p:spPr>
          <a:xfrm>
            <a:off x="1144588" y="685800"/>
            <a:ext cx="4570412" cy="3429000"/>
          </a:xfrm>
          <a:ln/>
        </p:spPr>
      </p:sp>
      <p:sp>
        <p:nvSpPr>
          <p:cNvPr id="467972"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316ECE2D-A6EC-4DF1-8091-E9AB44FB4705}" type="slidenum">
              <a:rPr lang="en-US" sz="1200"/>
              <a:pPr eaLnBrk="1" hangingPunct="1"/>
              <a:t>34</a:t>
            </a:fld>
            <a:endParaRPr lang="en-US" sz="1200"/>
          </a:p>
        </p:txBody>
      </p:sp>
      <p:sp>
        <p:nvSpPr>
          <p:cNvPr id="470019" name="Rectangle 2"/>
          <p:cNvSpPr>
            <a:spLocks noGrp="1" noRot="1" noChangeAspect="1" noChangeArrowheads="1" noTextEdit="1"/>
          </p:cNvSpPr>
          <p:nvPr>
            <p:ph type="sldImg"/>
          </p:nvPr>
        </p:nvSpPr>
        <p:spPr>
          <a:xfrm>
            <a:off x="1144588" y="685800"/>
            <a:ext cx="4570412" cy="3429000"/>
          </a:xfrm>
          <a:ln/>
        </p:spPr>
      </p:sp>
      <p:sp>
        <p:nvSpPr>
          <p:cNvPr id="470020"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24703241-D622-4D4B-B84E-682CB91A7CBB}" type="slidenum">
              <a:rPr lang="en-US" sz="1200"/>
              <a:pPr eaLnBrk="1" hangingPunct="1"/>
              <a:t>35</a:t>
            </a:fld>
            <a:endParaRPr lang="en-US" sz="1200"/>
          </a:p>
        </p:txBody>
      </p:sp>
      <p:sp>
        <p:nvSpPr>
          <p:cNvPr id="471043" name="Rectangle 2"/>
          <p:cNvSpPr>
            <a:spLocks noGrp="1" noRot="1" noChangeAspect="1" noChangeArrowheads="1" noTextEdit="1"/>
          </p:cNvSpPr>
          <p:nvPr>
            <p:ph type="sldImg"/>
          </p:nvPr>
        </p:nvSpPr>
        <p:spPr>
          <a:xfrm>
            <a:off x="1144588" y="685800"/>
            <a:ext cx="4570412" cy="3429000"/>
          </a:xfrm>
          <a:ln/>
        </p:spPr>
      </p:sp>
      <p:sp>
        <p:nvSpPr>
          <p:cNvPr id="471044"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solidFill>
                  <a:srgbClr val="000099"/>
                </a:solidFill>
              </a:rPr>
              <a:t>Printable from www.irs.gov</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9E447E93-E886-40AE-A744-3CB774C3549B}" type="slidenum">
              <a:rPr lang="en-US" sz="1200"/>
              <a:pPr eaLnBrk="1" hangingPunct="1"/>
              <a:t>36</a:t>
            </a:fld>
            <a:endParaRPr lang="en-US" sz="1200"/>
          </a:p>
        </p:txBody>
      </p:sp>
      <p:sp>
        <p:nvSpPr>
          <p:cNvPr id="472067" name="Rectangle 2"/>
          <p:cNvSpPr>
            <a:spLocks noGrp="1" noRot="1" noChangeAspect="1" noChangeArrowheads="1" noTextEdit="1"/>
          </p:cNvSpPr>
          <p:nvPr>
            <p:ph type="sldImg"/>
          </p:nvPr>
        </p:nvSpPr>
        <p:spPr>
          <a:xfrm>
            <a:off x="1144588" y="685800"/>
            <a:ext cx="4570412" cy="3429000"/>
          </a:xfrm>
          <a:ln/>
        </p:spPr>
      </p:sp>
      <p:sp>
        <p:nvSpPr>
          <p:cNvPr id="472068"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BDB68783-FDE1-46E3-B17C-B664561859CB}" type="slidenum">
              <a:rPr lang="en-US" sz="1200"/>
              <a:pPr eaLnBrk="1" hangingPunct="1"/>
              <a:t>37</a:t>
            </a:fld>
            <a:endParaRPr lang="en-US" sz="1200"/>
          </a:p>
        </p:txBody>
      </p:sp>
      <p:sp>
        <p:nvSpPr>
          <p:cNvPr id="473091" name="Rectangle 2"/>
          <p:cNvSpPr>
            <a:spLocks noGrp="1" noRot="1" noChangeAspect="1" noChangeArrowheads="1" noTextEdit="1"/>
          </p:cNvSpPr>
          <p:nvPr>
            <p:ph type="sldImg"/>
          </p:nvPr>
        </p:nvSpPr>
        <p:spPr>
          <a:xfrm>
            <a:off x="1144588" y="685800"/>
            <a:ext cx="4570412" cy="3429000"/>
          </a:xfrm>
          <a:ln/>
        </p:spPr>
      </p:sp>
      <p:sp>
        <p:nvSpPr>
          <p:cNvPr id="473092" name="Rectangle 3"/>
          <p:cNvSpPr>
            <a:spLocks noGrp="1" noChangeArrowheads="1"/>
          </p:cNvSpPr>
          <p:nvPr>
            <p:ph type="body" idx="1"/>
          </p:nvPr>
        </p:nvSpPr>
        <p:spPr>
          <a:xfrm>
            <a:off x="685186" y="4344170"/>
            <a:ext cx="548762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Slide Image Placeholder 1"/>
          <p:cNvSpPr>
            <a:spLocks noGrp="1" noRot="1" noChangeAspect="1" noTextEdit="1"/>
          </p:cNvSpPr>
          <p:nvPr>
            <p:ph type="sldImg"/>
          </p:nvPr>
        </p:nvSpPr>
        <p:spPr>
          <a:ln/>
        </p:spPr>
      </p:sp>
      <p:sp>
        <p:nvSpPr>
          <p:cNvPr id="483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83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9" eaLnBrk="0" hangingPunct="0">
              <a:defRPr sz="2300">
                <a:solidFill>
                  <a:schemeClr val="tx1"/>
                </a:solidFill>
                <a:latin typeface="Times New Roman" pitchFamily="18" charset="0"/>
              </a:defRPr>
            </a:lvl1pPr>
            <a:lvl2pPr marL="719770" indent="-276835" defTabSz="918169" eaLnBrk="0" hangingPunct="0">
              <a:defRPr sz="2300">
                <a:solidFill>
                  <a:schemeClr val="tx1"/>
                </a:solidFill>
                <a:latin typeface="Times New Roman" pitchFamily="18" charset="0"/>
              </a:defRPr>
            </a:lvl2pPr>
            <a:lvl3pPr marL="1107338" indent="-221468" defTabSz="918169" eaLnBrk="0" hangingPunct="0">
              <a:defRPr sz="2300">
                <a:solidFill>
                  <a:schemeClr val="tx1"/>
                </a:solidFill>
                <a:latin typeface="Times New Roman" pitchFamily="18" charset="0"/>
              </a:defRPr>
            </a:lvl3pPr>
            <a:lvl4pPr marL="1550274" indent="-221468" defTabSz="918169" eaLnBrk="0" hangingPunct="0">
              <a:defRPr sz="2300">
                <a:solidFill>
                  <a:schemeClr val="tx1"/>
                </a:solidFill>
                <a:latin typeface="Times New Roman" pitchFamily="18" charset="0"/>
              </a:defRPr>
            </a:lvl4pPr>
            <a:lvl5pPr marL="1993209" indent="-221468" defTabSz="918169" eaLnBrk="0" hangingPunct="0">
              <a:defRPr sz="2300">
                <a:solidFill>
                  <a:schemeClr val="tx1"/>
                </a:solidFill>
                <a:latin typeface="Times New Roman" pitchFamily="18" charset="0"/>
              </a:defRPr>
            </a:lvl5pPr>
            <a:lvl6pPr marL="2436144" indent="-221468" defTabSz="918169" eaLnBrk="0" fontAlgn="base" hangingPunct="0">
              <a:spcBef>
                <a:spcPct val="0"/>
              </a:spcBef>
              <a:spcAft>
                <a:spcPct val="0"/>
              </a:spcAft>
              <a:defRPr sz="2300">
                <a:solidFill>
                  <a:schemeClr val="tx1"/>
                </a:solidFill>
                <a:latin typeface="Times New Roman" pitchFamily="18" charset="0"/>
              </a:defRPr>
            </a:lvl6pPr>
            <a:lvl7pPr marL="2879080" indent="-221468" defTabSz="918169" eaLnBrk="0" fontAlgn="base" hangingPunct="0">
              <a:spcBef>
                <a:spcPct val="0"/>
              </a:spcBef>
              <a:spcAft>
                <a:spcPct val="0"/>
              </a:spcAft>
              <a:defRPr sz="2300">
                <a:solidFill>
                  <a:schemeClr val="tx1"/>
                </a:solidFill>
                <a:latin typeface="Times New Roman" pitchFamily="18" charset="0"/>
              </a:defRPr>
            </a:lvl7pPr>
            <a:lvl8pPr marL="3322015" indent="-221468" defTabSz="918169" eaLnBrk="0" fontAlgn="base" hangingPunct="0">
              <a:spcBef>
                <a:spcPct val="0"/>
              </a:spcBef>
              <a:spcAft>
                <a:spcPct val="0"/>
              </a:spcAft>
              <a:defRPr sz="2300">
                <a:solidFill>
                  <a:schemeClr val="tx1"/>
                </a:solidFill>
                <a:latin typeface="Times New Roman" pitchFamily="18" charset="0"/>
              </a:defRPr>
            </a:lvl8pPr>
            <a:lvl9pPr marL="3764951" indent="-221468" defTabSz="918169" eaLnBrk="0" fontAlgn="base" hangingPunct="0">
              <a:spcBef>
                <a:spcPct val="0"/>
              </a:spcBef>
              <a:spcAft>
                <a:spcPct val="0"/>
              </a:spcAft>
              <a:defRPr sz="2300">
                <a:solidFill>
                  <a:schemeClr val="tx1"/>
                </a:solidFill>
                <a:latin typeface="Times New Roman" pitchFamily="18" charset="0"/>
              </a:defRPr>
            </a:lvl9pPr>
          </a:lstStyle>
          <a:p>
            <a:pPr eaLnBrk="1" hangingPunct="1"/>
            <a:fld id="{611C7711-1482-463C-AC64-CF47C9527B25}" type="slidenum">
              <a:rPr lang="en-US" sz="1200"/>
              <a:pP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A8E4FF-0289-46F5-9884-0A5399B5F5A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A8E4FF-0289-46F5-9884-0A5399B5F5A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A8E4FF-0289-46F5-9884-0A5399B5F5A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A8E4FF-0289-46F5-9884-0A5399B5F5A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A8E4FF-0289-46F5-9884-0A5399B5F5A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F10EE22-7038-434F-91DD-D87D18079463}" type="datetimeFigureOut">
              <a:rPr lang="en-US" smtClean="0"/>
              <a:pPr/>
              <a:t>11/8/2012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DA12BE9-BFA6-42FF-B599-0EA914D1D61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10EE22-7038-434F-91DD-D87D18079463}"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12BE9-BFA6-42FF-B599-0EA914D1D61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10EE22-7038-434F-91DD-D87D18079463}"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12BE9-BFA6-42FF-B599-0EA914D1D61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F10EE22-7038-434F-91DD-D87D18079463}"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12BE9-BFA6-42FF-B599-0EA914D1D61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F10EE22-7038-434F-91DD-D87D18079463}" type="datetimeFigureOut">
              <a:rPr lang="en-US" smtClean="0"/>
              <a:pPr/>
              <a:t>11/8/2012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DA12BE9-BFA6-42FF-B599-0EA914D1D61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F10EE22-7038-434F-91DD-D87D18079463}"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12BE9-BFA6-42FF-B599-0EA914D1D61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F10EE22-7038-434F-91DD-D87D18079463}" type="datetimeFigureOut">
              <a:rPr lang="en-US" smtClean="0"/>
              <a:pPr/>
              <a:t>11/8/2012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12BE9-BFA6-42FF-B599-0EA914D1D61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F10EE22-7038-434F-91DD-D87D18079463}" type="datetimeFigureOut">
              <a:rPr lang="en-US" smtClean="0"/>
              <a:pPr/>
              <a:t>11/8/2012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12BE9-BFA6-42FF-B599-0EA914D1D61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0EE22-7038-434F-91DD-D87D18079463}" type="datetimeFigureOut">
              <a:rPr lang="en-US" smtClean="0"/>
              <a:pPr/>
              <a:t>11/8/2012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A12BE9-BFA6-42FF-B599-0EA914D1D61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F10EE22-7038-434F-91DD-D87D18079463}"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12BE9-BFA6-42FF-B599-0EA914D1D61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F10EE22-7038-434F-91DD-D87D18079463}" type="datetimeFigureOut">
              <a:rPr lang="en-US" smtClean="0"/>
              <a:pPr/>
              <a:t>11/8/2012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DA12BE9-BFA6-42FF-B599-0EA914D1D61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F10EE22-7038-434F-91DD-D87D18079463}" type="datetimeFigureOut">
              <a:rPr lang="en-US" smtClean="0"/>
              <a:pPr/>
              <a:t>11/8/2012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DA12BE9-BFA6-42FF-B599-0EA914D1D6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png"/><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3" Type="http://schemas.openxmlformats.org/officeDocument/2006/relationships/hyperlink" Target="http://www.irs.gov/Individuals/Students"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wmf"/><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Financial Literacy</a:t>
            </a:r>
            <a:endParaRPr lang="en-US" dirty="0"/>
          </a:p>
        </p:txBody>
      </p:sp>
      <p:sp>
        <p:nvSpPr>
          <p:cNvPr id="2" name="Title 1"/>
          <p:cNvSpPr>
            <a:spLocks noGrp="1"/>
          </p:cNvSpPr>
          <p:nvPr>
            <p:ph type="ctrTitle"/>
          </p:nvPr>
        </p:nvSpPr>
        <p:spPr/>
        <p:txBody>
          <a:bodyPr/>
          <a:lstStyle/>
          <a:p>
            <a:r>
              <a:rPr lang="en-US" dirty="0" smtClean="0"/>
              <a:t>Earning Power &amp; Withholdings</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447800" y="990600"/>
            <a:ext cx="7010400" cy="990600"/>
          </a:xfrm>
        </p:spPr>
        <p:txBody>
          <a:bodyPr>
            <a:normAutofit fontScale="90000"/>
          </a:bodyPr>
          <a:lstStyle/>
          <a:p>
            <a:pPr eaLnBrk="1" hangingPunct="1"/>
            <a:r>
              <a:rPr lang="en-US" dirty="0" smtClean="0"/>
              <a:t>TRY IT!</a:t>
            </a:r>
            <a:br>
              <a:rPr lang="en-US" dirty="0" smtClean="0"/>
            </a:br>
            <a:r>
              <a:rPr lang="en-US" sz="3200" dirty="0" smtClean="0"/>
              <a:t>Find the answers to the following Earning Power problem.</a:t>
            </a:r>
          </a:p>
        </p:txBody>
      </p:sp>
      <p:sp>
        <p:nvSpPr>
          <p:cNvPr id="453635" name="Rectangle 3"/>
          <p:cNvSpPr>
            <a:spLocks noGrp="1" noChangeArrowheads="1"/>
          </p:cNvSpPr>
          <p:nvPr>
            <p:ph sz="quarter" idx="1"/>
          </p:nvPr>
        </p:nvSpPr>
        <p:spPr>
          <a:xfrm>
            <a:off x="1447800" y="2362200"/>
            <a:ext cx="7010400" cy="4114800"/>
          </a:xfrm>
        </p:spPr>
        <p:txBody>
          <a:bodyPr/>
          <a:lstStyle/>
          <a:p>
            <a:pPr eaLnBrk="1" hangingPunct="1"/>
            <a:r>
              <a:rPr lang="en-US" dirty="0" smtClean="0"/>
              <a:t>Steve earns $6.50 an hour.  He worked 25 hours in the previous one week pay period.  If Steve’s employer withholds 10% of each of Steve’s paychecks to pay Steve’s income tax, how much will Steve take home in this week’s paycheck?</a:t>
            </a:r>
          </a:p>
        </p:txBody>
      </p:sp>
      <p:sp>
        <p:nvSpPr>
          <p:cNvPr id="453637" name="WordArt 5"/>
          <p:cNvSpPr>
            <a:spLocks noChangeArrowheads="1" noChangeShapeType="1" noTextEdit="1"/>
          </p:cNvSpPr>
          <p:nvPr/>
        </p:nvSpPr>
        <p:spPr bwMode="auto">
          <a:xfrm>
            <a:off x="7343775" y="5976360"/>
            <a:ext cx="1143000" cy="62345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endParaRPr>
          </a:p>
        </p:txBody>
      </p:sp>
    </p:spTree>
    <p:extLst>
      <p:ext uri="{BB962C8B-B14F-4D97-AF65-F5344CB8AC3E}">
        <p14:creationId xmlns:p14="http://schemas.microsoft.com/office/powerpoint/2010/main" val="28969519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3635">
                                            <p:txEl>
                                              <p:pRg st="0" end="0"/>
                                            </p:txEl>
                                          </p:spTgt>
                                        </p:tgtEl>
                                        <p:attrNameLst>
                                          <p:attrName>style.visibility</p:attrName>
                                        </p:attrNameLst>
                                      </p:cBhvr>
                                      <p:to>
                                        <p:strVal val="visible"/>
                                      </p:to>
                                    </p:set>
                                    <p:animEffect transition="in" filter="checkerboard(across)">
                                      <p:cBhvr>
                                        <p:cTn id="7" dur="500"/>
                                        <p:tgtEl>
                                          <p:spTgt spid="453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453637"/>
                                        </p:tgtEl>
                                        <p:attrNameLst>
                                          <p:attrName>style.visibility</p:attrName>
                                        </p:attrNameLst>
                                      </p:cBhvr>
                                      <p:to>
                                        <p:strVal val="visible"/>
                                      </p:to>
                                    </p:set>
                                    <p:anim calcmode="lin" valueType="num">
                                      <p:cBhvr additive="base">
                                        <p:cTn id="12" dur="500" fill="hold"/>
                                        <p:tgtEl>
                                          <p:spTgt spid="453637"/>
                                        </p:tgtEl>
                                        <p:attrNameLst>
                                          <p:attrName>ppt_x</p:attrName>
                                        </p:attrNameLst>
                                      </p:cBhvr>
                                      <p:tavLst>
                                        <p:tav tm="0">
                                          <p:val>
                                            <p:strVal val="#ppt_x"/>
                                          </p:val>
                                        </p:tav>
                                        <p:tav tm="100000">
                                          <p:val>
                                            <p:strVal val="#ppt_x"/>
                                          </p:val>
                                        </p:tav>
                                      </p:tavLst>
                                    </p:anim>
                                    <p:anim calcmode="lin" valueType="num">
                                      <p:cBhvr additive="base">
                                        <p:cTn id="13" dur="500" fill="hold"/>
                                        <p:tgtEl>
                                          <p:spTgt spid="4536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build="p" autoUpdateAnimBg="0"/>
      <p:bldP spid="4536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subTitle" idx="1"/>
          </p:nvPr>
        </p:nvSpPr>
        <p:spPr/>
        <p:txBody>
          <a:bodyPr/>
          <a:lstStyle/>
          <a:p>
            <a:pPr eaLnBrk="1" hangingPunct="1"/>
            <a:endParaRPr lang="en-US" smtClean="0"/>
          </a:p>
        </p:txBody>
      </p:sp>
      <p:sp>
        <p:nvSpPr>
          <p:cNvPr id="95234" name="Rectangle 2"/>
          <p:cNvSpPr>
            <a:spLocks noGrp="1" noChangeArrowheads="1"/>
          </p:cNvSpPr>
          <p:nvPr>
            <p:ph type="ctrTitle"/>
          </p:nvPr>
        </p:nvSpPr>
        <p:spPr/>
        <p:txBody>
          <a:bodyPr/>
          <a:lstStyle/>
          <a:p>
            <a:pPr eaLnBrk="1" hangingPunct="1"/>
            <a:endParaRPr lang="en-US" dirty="0" smtClean="0"/>
          </a:p>
        </p:txBody>
      </p:sp>
      <p:pic>
        <p:nvPicPr>
          <p:cNvPr id="95236" name="Picture 4" descr="MPj03826830000[1]"/>
          <p:cNvPicPr>
            <a:picLocks noChangeAspect="1" noChangeArrowheads="1"/>
          </p:cNvPicPr>
          <p:nvPr/>
        </p:nvPicPr>
        <p:blipFill>
          <a:blip r:embed="rId3" cstate="print">
            <a:extLst>
              <a:ext uri="{28A0092B-C50C-407E-A947-70E740481C1C}">
                <a14:useLocalDpi xmlns:a14="http://schemas.microsoft.com/office/drawing/2010/main" val="0"/>
              </a:ext>
            </a:extLst>
          </a:blip>
          <a:srcRect r="38994"/>
          <a:stretch>
            <a:fillRect/>
          </a:stretch>
        </p:blipFill>
        <p:spPr bwMode="auto">
          <a:xfrm>
            <a:off x="-228600" y="-762000"/>
            <a:ext cx="9525000" cy="827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Rectangle 5"/>
          <p:cNvSpPr>
            <a:spLocks noChangeArrowheads="1"/>
          </p:cNvSpPr>
          <p:nvPr/>
        </p:nvSpPr>
        <p:spPr bwMode="auto">
          <a:xfrm>
            <a:off x="381000" y="1447800"/>
            <a:ext cx="784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7200" dirty="0" smtClean="0">
                <a:solidFill>
                  <a:srgbClr val="000099"/>
                </a:solidFill>
                <a:latin typeface="Gill Sans MT" pitchFamily="34" charset="0"/>
              </a:rPr>
              <a:t>TAXES &amp; WITHHOLDINGS </a:t>
            </a:r>
          </a:p>
          <a:p>
            <a:pPr algn="ctr"/>
            <a:r>
              <a:rPr lang="en-US" sz="4800" i="1" dirty="0" smtClean="0">
                <a:solidFill>
                  <a:srgbClr val="000099"/>
                </a:solidFill>
                <a:latin typeface="Gill Sans MT" pitchFamily="34" charset="0"/>
              </a:rPr>
              <a:t>Understanding your pay stubs.</a:t>
            </a:r>
            <a:endParaRPr lang="en-US" sz="4800" i="1" dirty="0">
              <a:solidFill>
                <a:srgbClr val="000099"/>
              </a:solidFill>
              <a:latin typeface="Gill Sans MT" pitchFamily="34" charset="0"/>
            </a:endParaRPr>
          </a:p>
        </p:txBody>
      </p:sp>
    </p:spTree>
    <p:extLst>
      <p:ext uri="{BB962C8B-B14F-4D97-AF65-F5344CB8AC3E}">
        <p14:creationId xmlns:p14="http://schemas.microsoft.com/office/powerpoint/2010/main" val="31316350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447800" y="1524000"/>
            <a:ext cx="7010400" cy="990600"/>
          </a:xfrm>
        </p:spPr>
        <p:txBody>
          <a:bodyPr>
            <a:normAutofit fontScale="90000"/>
          </a:bodyPr>
          <a:lstStyle/>
          <a:p>
            <a:pPr eaLnBrk="1" hangingPunct="1"/>
            <a:r>
              <a:rPr lang="en-US" dirty="0" smtClean="0"/>
              <a:t>Standard 2</a:t>
            </a:r>
            <a:br>
              <a:rPr lang="en-US" dirty="0" smtClean="0"/>
            </a:br>
            <a:r>
              <a:rPr lang="en-US" sz="3200" dirty="0" smtClean="0"/>
              <a:t>Students will understand sources of income and the relationship between income and career preparation.</a:t>
            </a:r>
          </a:p>
        </p:txBody>
      </p:sp>
      <p:sp>
        <p:nvSpPr>
          <p:cNvPr id="93187" name="Rectangle 3"/>
          <p:cNvSpPr>
            <a:spLocks noGrp="1" noChangeArrowheads="1"/>
          </p:cNvSpPr>
          <p:nvPr>
            <p:ph sz="quarter" idx="1"/>
          </p:nvPr>
        </p:nvSpPr>
        <p:spPr>
          <a:xfrm>
            <a:off x="685800" y="3352800"/>
            <a:ext cx="7924800" cy="2743200"/>
          </a:xfrm>
        </p:spPr>
        <p:txBody>
          <a:bodyPr>
            <a:normAutofit/>
          </a:bodyPr>
          <a:lstStyle/>
          <a:p>
            <a:pPr eaLnBrk="1" hangingPunct="1"/>
            <a:r>
              <a:rPr lang="en-US" sz="2800" dirty="0" smtClean="0"/>
              <a:t>Objective 2</a:t>
            </a:r>
          </a:p>
          <a:p>
            <a:pPr lvl="1" eaLnBrk="1" hangingPunct="1"/>
            <a:r>
              <a:rPr lang="en-US" sz="2800" dirty="0" smtClean="0"/>
              <a:t>Identify and understand required income withholdings.</a:t>
            </a:r>
          </a:p>
        </p:txBody>
      </p:sp>
    </p:spTree>
    <p:extLst>
      <p:ext uri="{BB962C8B-B14F-4D97-AF65-F5344CB8AC3E}">
        <p14:creationId xmlns:p14="http://schemas.microsoft.com/office/powerpoint/2010/main" val="27581736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81000" y="152400"/>
            <a:ext cx="8686800" cy="1066800"/>
          </a:xfrm>
        </p:spPr>
        <p:txBody>
          <a:bodyPr/>
          <a:lstStyle/>
          <a:p>
            <a:pPr eaLnBrk="1" hangingPunct="1"/>
            <a:r>
              <a:rPr lang="en-US" dirty="0" smtClean="0"/>
              <a:t>Net Income vs. Gross Income</a:t>
            </a:r>
          </a:p>
        </p:txBody>
      </p:sp>
      <p:sp>
        <p:nvSpPr>
          <p:cNvPr id="97283" name="Rectangle 3"/>
          <p:cNvSpPr>
            <a:spLocks noGrp="1" noChangeArrowheads="1"/>
          </p:cNvSpPr>
          <p:nvPr>
            <p:ph sz="quarter" idx="1"/>
          </p:nvPr>
        </p:nvSpPr>
        <p:spPr>
          <a:xfrm>
            <a:off x="914400" y="1447800"/>
            <a:ext cx="7848600" cy="4495800"/>
          </a:xfrm>
        </p:spPr>
        <p:txBody>
          <a:bodyPr>
            <a:normAutofit/>
          </a:bodyPr>
          <a:lstStyle/>
          <a:p>
            <a:pPr eaLnBrk="1" hangingPunct="1"/>
            <a:r>
              <a:rPr lang="en-US" sz="3200" b="1" i="1" dirty="0" smtClean="0"/>
              <a:t>Gross income</a:t>
            </a:r>
            <a:r>
              <a:rPr lang="en-US" sz="3200" dirty="0" smtClean="0"/>
              <a:t> is the total amount a worker is paid before any required or voluntary deductions are made.</a:t>
            </a:r>
          </a:p>
          <a:p>
            <a:pPr eaLnBrk="1" hangingPunct="1"/>
            <a:r>
              <a:rPr lang="en-US" sz="3200" b="1" i="1" dirty="0" smtClean="0"/>
              <a:t>Net income</a:t>
            </a:r>
            <a:r>
              <a:rPr lang="en-US" sz="3200" dirty="0" smtClean="0"/>
              <a:t>, also called “take home pay,” is the amount a person receives when he cashes or deposits his check.  It is the remaining amount after deductions are made.</a:t>
            </a:r>
          </a:p>
        </p:txBody>
      </p:sp>
    </p:spTree>
    <p:extLst>
      <p:ext uri="{BB962C8B-B14F-4D97-AF65-F5344CB8AC3E}">
        <p14:creationId xmlns:p14="http://schemas.microsoft.com/office/powerpoint/2010/main" val="38028073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381000"/>
            <a:ext cx="8229600" cy="914400"/>
          </a:xfrm>
        </p:spPr>
        <p:txBody>
          <a:bodyPr>
            <a:normAutofit/>
          </a:bodyPr>
          <a:lstStyle/>
          <a:p>
            <a:pPr eaLnBrk="1" hangingPunct="1"/>
            <a:r>
              <a:rPr lang="en-US" dirty="0" smtClean="0"/>
              <a:t>Required Payroll Deductions</a:t>
            </a:r>
          </a:p>
        </p:txBody>
      </p:sp>
      <p:sp>
        <p:nvSpPr>
          <p:cNvPr id="98307" name="Rectangle 3"/>
          <p:cNvSpPr>
            <a:spLocks noGrp="1" noChangeArrowheads="1"/>
          </p:cNvSpPr>
          <p:nvPr>
            <p:ph sz="quarter" idx="1"/>
          </p:nvPr>
        </p:nvSpPr>
        <p:spPr/>
        <p:txBody>
          <a:bodyPr>
            <a:normAutofit/>
          </a:bodyPr>
          <a:lstStyle/>
          <a:p>
            <a:pPr eaLnBrk="1" hangingPunct="1"/>
            <a:r>
              <a:rPr lang="en-US" sz="2800" dirty="0" smtClean="0"/>
              <a:t>By law, employers must pay taxes deducted from employee paychecks.  The most common taxes are </a:t>
            </a:r>
            <a:r>
              <a:rPr lang="en-US" sz="2800" u="sng" dirty="0" smtClean="0"/>
              <a:t>federal and state</a:t>
            </a:r>
            <a:r>
              <a:rPr lang="en-US" sz="2800" dirty="0" smtClean="0"/>
              <a:t>, and sometimes cities have their own local taxes.  In addition, employees have to pay a </a:t>
            </a:r>
            <a:r>
              <a:rPr lang="en-US" sz="2800" u="sng" dirty="0" smtClean="0"/>
              <a:t>Social Security Tax (FICA), and Medicare</a:t>
            </a:r>
            <a:r>
              <a:rPr lang="en-US" sz="2800" dirty="0" smtClean="0"/>
              <a:t> tax contribution with each paycheck.</a:t>
            </a:r>
          </a:p>
        </p:txBody>
      </p:sp>
    </p:spTree>
    <p:extLst>
      <p:ext uri="{BB962C8B-B14F-4D97-AF65-F5344CB8AC3E}">
        <p14:creationId xmlns:p14="http://schemas.microsoft.com/office/powerpoint/2010/main" val="9248912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a:bodyPr>
          <a:lstStyle/>
          <a:p>
            <a:pPr eaLnBrk="1" hangingPunct="1"/>
            <a:r>
              <a:rPr lang="en-US" dirty="0" smtClean="0"/>
              <a:t>Voluntary Payroll Deductions</a:t>
            </a:r>
          </a:p>
        </p:txBody>
      </p:sp>
      <p:sp>
        <p:nvSpPr>
          <p:cNvPr id="99331" name="Rectangle 3"/>
          <p:cNvSpPr>
            <a:spLocks noGrp="1" noChangeArrowheads="1"/>
          </p:cNvSpPr>
          <p:nvPr>
            <p:ph sz="quarter" idx="1"/>
          </p:nvPr>
        </p:nvSpPr>
        <p:spPr/>
        <p:txBody>
          <a:bodyPr>
            <a:normAutofit/>
          </a:bodyPr>
          <a:lstStyle/>
          <a:p>
            <a:pPr eaLnBrk="1" hangingPunct="1"/>
            <a:r>
              <a:rPr lang="en-US" sz="3600" dirty="0" smtClean="0"/>
              <a:t>Health Insurance</a:t>
            </a:r>
          </a:p>
          <a:p>
            <a:pPr eaLnBrk="1" hangingPunct="1"/>
            <a:r>
              <a:rPr lang="en-US" sz="3600" dirty="0" smtClean="0"/>
              <a:t>Retirement Savings [401(k)]</a:t>
            </a:r>
          </a:p>
          <a:p>
            <a:pPr eaLnBrk="1" hangingPunct="1"/>
            <a:r>
              <a:rPr lang="en-US" sz="3600" dirty="0" smtClean="0"/>
              <a:t>Union Dues</a:t>
            </a:r>
          </a:p>
          <a:p>
            <a:pPr eaLnBrk="1" hangingPunct="1"/>
            <a:r>
              <a:rPr lang="en-US" sz="3600" dirty="0" smtClean="0"/>
              <a:t>Charitable Contributions</a:t>
            </a:r>
          </a:p>
        </p:txBody>
      </p:sp>
      <p:pic>
        <p:nvPicPr>
          <p:cNvPr id="5122" name="Picture 2" descr="C:\Documents and Settings\500001682\Local Settings\Temporary Internet Files\Content.IE5\USATIYEK\MP900422552[1].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284043" y="1447800"/>
            <a:ext cx="3049488"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Documents and Settings\500001682\Local Settings\Temporary Internet Files\Content.IE5\QV91G1DL\MC90044173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3340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943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dirty="0" smtClean="0"/>
              <a:t>What are taxes?</a:t>
            </a:r>
          </a:p>
        </p:txBody>
      </p:sp>
      <p:sp>
        <p:nvSpPr>
          <p:cNvPr id="100355" name="Rectangle 3"/>
          <p:cNvSpPr>
            <a:spLocks noGrp="1" noChangeArrowheads="1"/>
          </p:cNvSpPr>
          <p:nvPr>
            <p:ph sz="quarter" idx="1"/>
          </p:nvPr>
        </p:nvSpPr>
        <p:spPr/>
        <p:txBody>
          <a:bodyPr>
            <a:normAutofit fontScale="77500" lnSpcReduction="20000"/>
          </a:bodyPr>
          <a:lstStyle/>
          <a:p>
            <a:pPr eaLnBrk="1" fontAlgn="t" hangingPunct="1"/>
            <a:r>
              <a:rPr lang="en-US" sz="3600" dirty="0" smtClean="0">
                <a:cs typeface="Arial" charset="0"/>
              </a:rPr>
              <a:t>Taxes are required contributions to state revenue, levied by the government on personal income and business profits or added to the cost of some goods, services, and transactions. </a:t>
            </a:r>
          </a:p>
          <a:p>
            <a:r>
              <a:rPr lang="en-US" sz="3600" b="1" u="sng" dirty="0"/>
              <a:t>Internal Revenue Service (IRS)</a:t>
            </a:r>
            <a:endParaRPr lang="en-US" sz="3600" dirty="0"/>
          </a:p>
          <a:p>
            <a:pPr lvl="1"/>
            <a:r>
              <a:rPr lang="en-US" sz="3400" dirty="0"/>
              <a:t>The federal agency that collects income taxes in the United States</a:t>
            </a:r>
            <a:r>
              <a:rPr lang="en-US" sz="3400" dirty="0" smtClean="0"/>
              <a:t>.</a:t>
            </a:r>
          </a:p>
          <a:p>
            <a:r>
              <a:rPr lang="en-US" sz="3800" b="1" u="sng" dirty="0" smtClean="0"/>
              <a:t>Bond</a:t>
            </a:r>
          </a:p>
          <a:p>
            <a:pPr lvl="1"/>
            <a:r>
              <a:rPr lang="en-US" sz="3600" dirty="0" smtClean="0"/>
              <a:t>An </a:t>
            </a:r>
            <a:r>
              <a:rPr lang="en-US" sz="3600" dirty="0"/>
              <a:t>IOU issued by a corporation, the U.S. government, or a city and held by the lender as receipt that the business or institution has borrowed a specific amount of money.</a:t>
            </a:r>
          </a:p>
          <a:p>
            <a:pPr lvl="1"/>
            <a:endParaRPr lang="en-US" sz="3400" dirty="0"/>
          </a:p>
          <a:p>
            <a:pPr eaLnBrk="1" fontAlgn="t" hangingPunct="1"/>
            <a:endParaRPr lang="en-US" sz="3600" dirty="0" smtClean="0">
              <a:cs typeface="Arial" charset="0"/>
            </a:endParaRPr>
          </a:p>
        </p:txBody>
      </p:sp>
    </p:spTree>
    <p:extLst>
      <p:ext uri="{BB962C8B-B14F-4D97-AF65-F5344CB8AC3E}">
        <p14:creationId xmlns:p14="http://schemas.microsoft.com/office/powerpoint/2010/main" val="107939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dirty="0" smtClean="0"/>
              <a:t>State &amp; Federal Income Tax</a:t>
            </a:r>
          </a:p>
        </p:txBody>
      </p:sp>
      <p:sp>
        <p:nvSpPr>
          <p:cNvPr id="2" name="Content Placeholder 1"/>
          <p:cNvSpPr>
            <a:spLocks noGrp="1"/>
          </p:cNvSpPr>
          <p:nvPr>
            <p:ph sz="quarter" idx="1"/>
          </p:nvPr>
        </p:nvSpPr>
        <p:spPr/>
        <p:txBody>
          <a:bodyPr/>
          <a:lstStyle/>
          <a:p>
            <a:r>
              <a:rPr lang="en-US" dirty="0" smtClean="0"/>
              <a:t>Each American is subject to Federal Income Taxes. </a:t>
            </a:r>
          </a:p>
          <a:p>
            <a:r>
              <a:rPr lang="en-US" dirty="0" smtClean="0"/>
              <a:t>Submitting U.S. Income Tax Return, like the 1040 form, will calculate the amount of taxes owed.</a:t>
            </a:r>
          </a:p>
          <a:p>
            <a:r>
              <a:rPr lang="en-US" dirty="0" smtClean="0"/>
              <a:t>43 states have a State Income Tax and the rate varies in each state. </a:t>
            </a:r>
          </a:p>
          <a:p>
            <a:r>
              <a:rPr lang="en-US" dirty="0" smtClean="0"/>
              <a:t>Utah has a flat tax rate on individual income of 5%.</a:t>
            </a:r>
          </a:p>
          <a:p>
            <a:endParaRPr lang="en-US" dirty="0"/>
          </a:p>
        </p:txBody>
      </p:sp>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11" t="32708" r="5262" b="24167"/>
          <a:stretch/>
        </p:blipFill>
        <p:spPr>
          <a:xfrm>
            <a:off x="1981200" y="4343400"/>
            <a:ext cx="4986339" cy="1971676"/>
          </a:xfrm>
          <a:prstGeom prst="rect">
            <a:avLst/>
          </a:prstGeom>
          <a:ln>
            <a:solidFill>
              <a:schemeClr val="tx1"/>
            </a:solidFill>
            <a:miter lim="800000"/>
            <a:headEnd/>
            <a:tailEnd/>
          </a:ln>
        </p:spPr>
      </p:pic>
    </p:spTree>
    <p:extLst>
      <p:ext uri="{BB962C8B-B14F-4D97-AF65-F5344CB8AC3E}">
        <p14:creationId xmlns:p14="http://schemas.microsoft.com/office/powerpoint/2010/main" val="2897209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28600" y="228600"/>
            <a:ext cx="8229600" cy="1143000"/>
          </a:xfrm>
        </p:spPr>
        <p:txBody>
          <a:bodyPr/>
          <a:lstStyle/>
          <a:p>
            <a:pPr eaLnBrk="1" hangingPunct="1"/>
            <a:r>
              <a:rPr lang="en-US" dirty="0" smtClean="0"/>
              <a:t>Social Security</a:t>
            </a:r>
          </a:p>
        </p:txBody>
      </p:sp>
      <p:sp>
        <p:nvSpPr>
          <p:cNvPr id="102403" name="Rectangle 3"/>
          <p:cNvSpPr>
            <a:spLocks noGrp="1" noChangeArrowheads="1"/>
          </p:cNvSpPr>
          <p:nvPr>
            <p:ph sz="quarter" idx="1"/>
          </p:nvPr>
        </p:nvSpPr>
        <p:spPr>
          <a:xfrm>
            <a:off x="838200" y="1676400"/>
            <a:ext cx="5027613" cy="4419600"/>
          </a:xfrm>
        </p:spPr>
        <p:txBody>
          <a:bodyPr/>
          <a:lstStyle/>
          <a:p>
            <a:pPr eaLnBrk="1" hangingPunct="1">
              <a:lnSpc>
                <a:spcPct val="90000"/>
              </a:lnSpc>
              <a:buFontTx/>
              <a:buNone/>
            </a:pPr>
            <a:r>
              <a:rPr lang="en-US" sz="4000" dirty="0" smtClean="0">
                <a:cs typeface="Arial" charset="0"/>
              </a:rPr>
              <a:t>The Social Security tax is also called the FICA tax. </a:t>
            </a:r>
          </a:p>
          <a:p>
            <a:pPr algn="ctr" eaLnBrk="1" hangingPunct="1">
              <a:lnSpc>
                <a:spcPct val="90000"/>
              </a:lnSpc>
              <a:buFontTx/>
              <a:buNone/>
            </a:pPr>
            <a:r>
              <a:rPr lang="en-US" sz="2800" i="1" dirty="0" smtClean="0">
                <a:solidFill>
                  <a:schemeClr val="accent2"/>
                </a:solidFill>
                <a:cs typeface="Arial" charset="0"/>
              </a:rPr>
              <a:t>(Federal Insurance Contributions Act)</a:t>
            </a:r>
            <a:r>
              <a:rPr lang="en-US" sz="4000" i="1" dirty="0" smtClean="0">
                <a:solidFill>
                  <a:schemeClr val="accent2"/>
                </a:solidFill>
                <a:cs typeface="Arial" charset="0"/>
              </a:rPr>
              <a:t> </a:t>
            </a:r>
          </a:p>
        </p:txBody>
      </p:sp>
      <p:pic>
        <p:nvPicPr>
          <p:cNvPr id="102404" name="Picture 4" descr="MPj04223920000[1]"/>
          <p:cNvPicPr>
            <a:picLocks noChangeAspect="1" noChangeArrowheads="1"/>
          </p:cNvPicPr>
          <p:nvPr/>
        </p:nvPicPr>
        <p:blipFill>
          <a:blip r:embed="rId3" cstate="print">
            <a:extLst>
              <a:ext uri="{28A0092B-C50C-407E-A947-70E740481C1C}">
                <a14:useLocalDpi xmlns:a14="http://schemas.microsoft.com/office/drawing/2010/main" val="0"/>
              </a:ext>
            </a:extLst>
          </a:blip>
          <a:srcRect l="19994"/>
          <a:stretch>
            <a:fillRect/>
          </a:stretch>
        </p:blipFill>
        <p:spPr bwMode="auto">
          <a:xfrm>
            <a:off x="5972175" y="-76200"/>
            <a:ext cx="3781425"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5491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dirty="0" smtClean="0"/>
              <a:t>Social Security</a:t>
            </a:r>
          </a:p>
        </p:txBody>
      </p:sp>
      <p:pic>
        <p:nvPicPr>
          <p:cNvPr id="103427" name="Picture 3" descr="MPj04223920000[1]"/>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533400" y="1676400"/>
            <a:ext cx="2774989" cy="4160453"/>
          </a:xfrm>
          <a:prstGeom prst="rect">
            <a:avLst/>
          </a:prstGeom>
          <a:noFill/>
        </p:spPr>
      </p:pic>
      <p:sp>
        <p:nvSpPr>
          <p:cNvPr id="103428" name="Rectangle 4"/>
          <p:cNvSpPr>
            <a:spLocks noGrp="1" noChangeArrowheads="1"/>
          </p:cNvSpPr>
          <p:nvPr>
            <p:ph sz="quarter" idx="2"/>
          </p:nvPr>
        </p:nvSpPr>
        <p:spPr>
          <a:xfrm>
            <a:off x="3580108" y="1600200"/>
            <a:ext cx="5106692" cy="4525963"/>
          </a:xfrm>
          <a:prstGeom prst="rect">
            <a:avLst/>
          </a:prstGeom>
        </p:spPr>
        <p:txBody>
          <a:bodyPr>
            <a:normAutofit/>
          </a:bodyPr>
          <a:lstStyle/>
          <a:p>
            <a:pPr eaLnBrk="1" hangingPunct="1">
              <a:buFontTx/>
              <a:buNone/>
            </a:pPr>
            <a:r>
              <a:rPr lang="en-US" sz="3200" dirty="0" smtClean="0">
                <a:cs typeface="Arial" charset="0"/>
              </a:rPr>
              <a:t>Social Security taxes provide the following benefits for employees and their dependents: </a:t>
            </a:r>
            <a:br>
              <a:rPr lang="en-US" sz="3200" dirty="0" smtClean="0">
                <a:cs typeface="Arial" charset="0"/>
              </a:rPr>
            </a:br>
            <a:r>
              <a:rPr lang="en-US" sz="2800" dirty="0" smtClean="0">
                <a:cs typeface="Arial" charset="0"/>
              </a:rPr>
              <a:t>• retirement benefits </a:t>
            </a:r>
            <a:br>
              <a:rPr lang="en-US" sz="2800" dirty="0" smtClean="0">
                <a:cs typeface="Arial" charset="0"/>
              </a:rPr>
            </a:br>
            <a:r>
              <a:rPr lang="en-US" sz="2800" dirty="0" smtClean="0">
                <a:cs typeface="Arial" charset="0"/>
              </a:rPr>
              <a:t>• benefits for the dependents of retired workers </a:t>
            </a:r>
            <a:br>
              <a:rPr lang="en-US" sz="2800" dirty="0" smtClean="0">
                <a:cs typeface="Arial" charset="0"/>
              </a:rPr>
            </a:br>
            <a:r>
              <a:rPr lang="en-US" sz="2800" dirty="0" smtClean="0">
                <a:cs typeface="Arial" charset="0"/>
              </a:rPr>
              <a:t>• benefits for the disabled and their dependents </a:t>
            </a:r>
          </a:p>
          <a:p>
            <a:pPr eaLnBrk="1" hangingPunct="1"/>
            <a:endParaRPr lang="en-US" dirty="0" smtClean="0"/>
          </a:p>
        </p:txBody>
      </p:sp>
    </p:spTree>
    <p:extLst>
      <p:ext uri="{BB962C8B-B14F-4D97-AF65-F5344CB8AC3E}">
        <p14:creationId xmlns:p14="http://schemas.microsoft.com/office/powerpoint/2010/main" val="7204296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447800" y="1524000"/>
            <a:ext cx="7010400" cy="990600"/>
          </a:xfrm>
        </p:spPr>
        <p:txBody>
          <a:bodyPr>
            <a:normAutofit fontScale="90000"/>
          </a:bodyPr>
          <a:lstStyle/>
          <a:p>
            <a:pPr eaLnBrk="1" hangingPunct="1"/>
            <a:r>
              <a:rPr lang="en-US" dirty="0" smtClean="0"/>
              <a:t>Standard 2</a:t>
            </a:r>
            <a:br>
              <a:rPr lang="en-US" dirty="0" smtClean="0"/>
            </a:br>
            <a:r>
              <a:rPr lang="en-US" sz="3200" dirty="0" smtClean="0"/>
              <a:t>Students will understand sources of income and the relationship between income and career preparation.</a:t>
            </a:r>
          </a:p>
        </p:txBody>
      </p:sp>
      <p:sp>
        <p:nvSpPr>
          <p:cNvPr id="125955" name="Rectangle 3"/>
          <p:cNvSpPr>
            <a:spLocks noGrp="1" noChangeArrowheads="1"/>
          </p:cNvSpPr>
          <p:nvPr>
            <p:ph sz="quarter" idx="1"/>
          </p:nvPr>
        </p:nvSpPr>
        <p:spPr>
          <a:xfrm>
            <a:off x="1447800" y="3886200"/>
            <a:ext cx="7010400" cy="2209800"/>
          </a:xfrm>
        </p:spPr>
        <p:txBody>
          <a:bodyPr/>
          <a:lstStyle/>
          <a:p>
            <a:pPr eaLnBrk="1" hangingPunct="1"/>
            <a:r>
              <a:rPr lang="en-US" dirty="0" smtClean="0"/>
              <a:t>Objective 3</a:t>
            </a:r>
          </a:p>
          <a:p>
            <a:pPr lvl="1" eaLnBrk="1" hangingPunct="1"/>
            <a:r>
              <a:rPr lang="en-US" dirty="0" smtClean="0"/>
              <a:t>Analyze criteria for selecting a career and the impact of career choices on income and financial stability.</a:t>
            </a:r>
          </a:p>
        </p:txBody>
      </p:sp>
    </p:spTree>
    <p:extLst>
      <p:ext uri="{BB962C8B-B14F-4D97-AF65-F5344CB8AC3E}">
        <p14:creationId xmlns:p14="http://schemas.microsoft.com/office/powerpoint/2010/main" val="32187667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dirty="0" smtClean="0"/>
              <a:t>Medicare</a:t>
            </a:r>
          </a:p>
        </p:txBody>
      </p:sp>
      <p:sp>
        <p:nvSpPr>
          <p:cNvPr id="104451" name="Rectangle 3"/>
          <p:cNvSpPr>
            <a:spLocks noGrp="1" noChangeArrowheads="1"/>
          </p:cNvSpPr>
          <p:nvPr>
            <p:ph sz="quarter" idx="1"/>
          </p:nvPr>
        </p:nvSpPr>
        <p:spPr/>
        <p:txBody>
          <a:bodyPr>
            <a:normAutofit/>
          </a:bodyPr>
          <a:lstStyle/>
          <a:p>
            <a:pPr eaLnBrk="1" hangingPunct="1"/>
            <a:r>
              <a:rPr lang="en-US" sz="3200" dirty="0" smtClean="0">
                <a:cs typeface="Arial" charset="0"/>
              </a:rPr>
              <a:t>The </a:t>
            </a:r>
            <a:r>
              <a:rPr lang="en-US" sz="3200" b="1" i="1" dirty="0" smtClean="0">
                <a:cs typeface="Arial" charset="0"/>
              </a:rPr>
              <a:t>Medicare tax</a:t>
            </a:r>
            <a:r>
              <a:rPr lang="en-US" sz="3200" dirty="0" smtClean="0">
                <a:cs typeface="Arial" charset="0"/>
              </a:rPr>
              <a:t> is used to provide medical benefits for certain individuals when they reach age 65. Workers, retired workers, and the spouses of workers and retired workers are eligible to receive Medicare benefits upon reaching age 65. </a:t>
            </a:r>
            <a:endParaRPr lang="en-US" sz="3200" dirty="0" smtClean="0">
              <a:cs typeface="Arial" charset="0"/>
            </a:endParaRPr>
          </a:p>
          <a:p>
            <a:pPr marL="0" indent="0" eaLnBrk="1" hangingPunct="1">
              <a:buNone/>
            </a:pPr>
            <a:r>
              <a:rPr lang="en-US" sz="3200" i="1" dirty="0" smtClean="0">
                <a:cs typeface="Arial" charset="0"/>
              </a:rPr>
              <a:t>(Remember that </a:t>
            </a:r>
            <a:r>
              <a:rPr lang="en-US" sz="3200" i="1" dirty="0" err="1" smtClean="0">
                <a:cs typeface="Arial" charset="0"/>
              </a:rPr>
              <a:t>MediCARE</a:t>
            </a:r>
            <a:r>
              <a:rPr lang="en-US" sz="3200" i="1" dirty="0" smtClean="0">
                <a:cs typeface="Arial" charset="0"/>
              </a:rPr>
              <a:t> helps those over 65 by thinking of CARING for the elderly)</a:t>
            </a:r>
            <a:endParaRPr lang="en-US" sz="3200" i="1" dirty="0" smtClean="0">
              <a:cs typeface="Arial" charset="0"/>
            </a:endParaRPr>
          </a:p>
        </p:txBody>
      </p:sp>
    </p:spTree>
    <p:extLst>
      <p:ext uri="{BB962C8B-B14F-4D97-AF65-F5344CB8AC3E}">
        <p14:creationId xmlns:p14="http://schemas.microsoft.com/office/powerpoint/2010/main" val="1906962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dirty="0" smtClean="0"/>
              <a:t>Other Taxes</a:t>
            </a:r>
          </a:p>
        </p:txBody>
      </p:sp>
      <p:sp>
        <p:nvSpPr>
          <p:cNvPr id="105475" name="Rectangle 3"/>
          <p:cNvSpPr>
            <a:spLocks noGrp="1" noChangeArrowheads="1"/>
          </p:cNvSpPr>
          <p:nvPr>
            <p:ph sz="quarter" idx="1"/>
          </p:nvPr>
        </p:nvSpPr>
        <p:spPr/>
        <p:txBody>
          <a:bodyPr>
            <a:normAutofit/>
          </a:bodyPr>
          <a:lstStyle/>
          <a:p>
            <a:pPr eaLnBrk="1" hangingPunct="1"/>
            <a:r>
              <a:rPr lang="en-US" sz="3600" dirty="0" smtClean="0"/>
              <a:t>Property tax</a:t>
            </a:r>
          </a:p>
          <a:p>
            <a:pPr eaLnBrk="1" hangingPunct="1"/>
            <a:r>
              <a:rPr lang="en-US" sz="3600" dirty="0" smtClean="0"/>
              <a:t>Sales tax</a:t>
            </a:r>
          </a:p>
          <a:p>
            <a:pPr eaLnBrk="1" hangingPunct="1"/>
            <a:r>
              <a:rPr lang="en-US" sz="3600" dirty="0" smtClean="0"/>
              <a:t>Gasoline tax</a:t>
            </a:r>
          </a:p>
          <a:p>
            <a:pPr eaLnBrk="1" hangingPunct="1"/>
            <a:r>
              <a:rPr lang="en-US" sz="3600" dirty="0" smtClean="0"/>
              <a:t>Local/City taxes</a:t>
            </a:r>
          </a:p>
        </p:txBody>
      </p:sp>
      <p:pic>
        <p:nvPicPr>
          <p:cNvPr id="105476" name="Picture 4" descr="MPj042272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00200"/>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2222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a:bodyPr>
          <a:lstStyle/>
          <a:p>
            <a:pPr eaLnBrk="1" hangingPunct="1"/>
            <a:r>
              <a:rPr lang="en-US" dirty="0" smtClean="0"/>
              <a:t>What is our </a:t>
            </a:r>
            <a:r>
              <a:rPr lang="en-US" dirty="0" smtClean="0"/>
              <a:t>tax money </a:t>
            </a:r>
            <a:r>
              <a:rPr lang="en-US" dirty="0" smtClean="0"/>
              <a:t>used for?</a:t>
            </a:r>
          </a:p>
        </p:txBody>
      </p:sp>
      <p:sp>
        <p:nvSpPr>
          <p:cNvPr id="106499" name="Rectangle 3"/>
          <p:cNvSpPr>
            <a:spLocks noGrp="1" noChangeArrowheads="1"/>
          </p:cNvSpPr>
          <p:nvPr>
            <p:ph sz="quarter" idx="1"/>
          </p:nvPr>
        </p:nvSpPr>
        <p:spPr/>
        <p:txBody>
          <a:bodyPr>
            <a:normAutofit fontScale="92500" lnSpcReduction="10000"/>
          </a:bodyPr>
          <a:lstStyle/>
          <a:p>
            <a:pPr lvl="1">
              <a:lnSpc>
                <a:spcPct val="90000"/>
              </a:lnSpc>
            </a:pPr>
            <a:r>
              <a:rPr lang="en-US" dirty="0" smtClean="0"/>
              <a:t>Bridges</a:t>
            </a:r>
          </a:p>
          <a:p>
            <a:pPr lvl="1">
              <a:lnSpc>
                <a:spcPct val="90000"/>
              </a:lnSpc>
            </a:pPr>
            <a:r>
              <a:rPr lang="en-US" dirty="0" smtClean="0"/>
              <a:t>Road maintenance</a:t>
            </a:r>
          </a:p>
          <a:p>
            <a:pPr lvl="1">
              <a:lnSpc>
                <a:spcPct val="90000"/>
              </a:lnSpc>
            </a:pPr>
            <a:r>
              <a:rPr lang="en-US" dirty="0" smtClean="0"/>
              <a:t>Research</a:t>
            </a:r>
          </a:p>
          <a:p>
            <a:pPr lvl="1">
              <a:lnSpc>
                <a:spcPct val="90000"/>
              </a:lnSpc>
            </a:pPr>
            <a:r>
              <a:rPr lang="en-US" dirty="0" smtClean="0"/>
              <a:t>Education</a:t>
            </a:r>
          </a:p>
          <a:p>
            <a:pPr lvl="1">
              <a:lnSpc>
                <a:spcPct val="90000"/>
              </a:lnSpc>
            </a:pPr>
            <a:r>
              <a:rPr lang="en-US" dirty="0" smtClean="0"/>
              <a:t>Armed services, national defense, veterans, and foreign affairs</a:t>
            </a:r>
          </a:p>
          <a:p>
            <a:pPr lvl="1">
              <a:lnSpc>
                <a:spcPct val="90000"/>
              </a:lnSpc>
            </a:pPr>
            <a:r>
              <a:rPr lang="en-US" dirty="0" smtClean="0"/>
              <a:t>Retirement income for elderly</a:t>
            </a:r>
          </a:p>
          <a:p>
            <a:pPr lvl="1">
              <a:lnSpc>
                <a:spcPct val="90000"/>
              </a:lnSpc>
            </a:pPr>
            <a:r>
              <a:rPr lang="en-US" dirty="0" smtClean="0"/>
              <a:t>Social programs</a:t>
            </a:r>
          </a:p>
          <a:p>
            <a:pPr lvl="1">
              <a:lnSpc>
                <a:spcPct val="90000"/>
              </a:lnSpc>
            </a:pPr>
            <a:r>
              <a:rPr lang="en-US" dirty="0" smtClean="0"/>
              <a:t>Physical, human, and community development</a:t>
            </a:r>
          </a:p>
          <a:p>
            <a:pPr lvl="1">
              <a:lnSpc>
                <a:spcPct val="90000"/>
              </a:lnSpc>
            </a:pPr>
            <a:r>
              <a:rPr lang="en-US" dirty="0" smtClean="0"/>
              <a:t>Law enforcement</a:t>
            </a:r>
          </a:p>
          <a:p>
            <a:pPr lvl="1">
              <a:lnSpc>
                <a:spcPct val="90000"/>
              </a:lnSpc>
            </a:pPr>
            <a:r>
              <a:rPr lang="en-US" dirty="0" smtClean="0"/>
              <a:t>Interest on the national debt</a:t>
            </a:r>
          </a:p>
          <a:p>
            <a:pPr>
              <a:lnSpc>
                <a:spcPct val="90000"/>
              </a:lnSpc>
            </a:pPr>
            <a:r>
              <a:rPr lang="en-US" sz="2800" dirty="0" smtClean="0"/>
              <a:t>Municipal Bonds: States</a:t>
            </a:r>
            <a:r>
              <a:rPr lang="en-US" sz="2800" dirty="0"/>
              <a:t>, cities, counties, and towns issue bonds to pay for public projects (</a:t>
            </a:r>
            <a:r>
              <a:rPr lang="en-US" sz="2800" dirty="0" smtClean="0"/>
              <a:t>roads, building a new school, </a:t>
            </a:r>
            <a:r>
              <a:rPr lang="en-US" sz="2800" dirty="0"/>
              <a:t>etc.) and finance other activities.</a:t>
            </a:r>
          </a:p>
          <a:p>
            <a:pPr eaLnBrk="1" hangingPunct="1">
              <a:lnSpc>
                <a:spcPct val="90000"/>
              </a:lnSpc>
            </a:pPr>
            <a:endParaRPr lang="en-US" sz="2800" dirty="0" smtClean="0"/>
          </a:p>
          <a:p>
            <a:pPr eaLnBrk="1" hangingPunct="1">
              <a:lnSpc>
                <a:spcPct val="90000"/>
              </a:lnSpc>
              <a:buFontTx/>
              <a:buNone/>
            </a:pPr>
            <a:endParaRPr lang="en-US" sz="2400" dirty="0" smtClean="0"/>
          </a:p>
        </p:txBody>
      </p:sp>
    </p:spTree>
    <p:extLst>
      <p:ext uri="{BB962C8B-B14F-4D97-AF65-F5344CB8AC3E}">
        <p14:creationId xmlns:p14="http://schemas.microsoft.com/office/powerpoint/2010/main" val="672782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fade">
                                      <p:cBhvr>
                                        <p:cTn id="7" dur="500"/>
                                        <p:tgtEl>
                                          <p:spTgt spid="10649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6499">
                                            <p:txEl>
                                              <p:pRg st="1" end="1"/>
                                            </p:txEl>
                                          </p:spTgt>
                                        </p:tgtEl>
                                        <p:attrNameLst>
                                          <p:attrName>style.visibility</p:attrName>
                                        </p:attrNameLst>
                                      </p:cBhvr>
                                      <p:to>
                                        <p:strVal val="visible"/>
                                      </p:to>
                                    </p:set>
                                    <p:animEffect transition="in" filter="fade">
                                      <p:cBhvr>
                                        <p:cTn id="11" dur="500"/>
                                        <p:tgtEl>
                                          <p:spTgt spid="10649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6499">
                                            <p:txEl>
                                              <p:pRg st="2" end="2"/>
                                            </p:txEl>
                                          </p:spTgt>
                                        </p:tgtEl>
                                        <p:attrNameLst>
                                          <p:attrName>style.visibility</p:attrName>
                                        </p:attrNameLst>
                                      </p:cBhvr>
                                      <p:to>
                                        <p:strVal val="visible"/>
                                      </p:to>
                                    </p:set>
                                    <p:animEffect transition="in" filter="fade">
                                      <p:cBhvr>
                                        <p:cTn id="15" dur="500"/>
                                        <p:tgtEl>
                                          <p:spTgt spid="10649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6499">
                                            <p:txEl>
                                              <p:pRg st="3" end="3"/>
                                            </p:txEl>
                                          </p:spTgt>
                                        </p:tgtEl>
                                        <p:attrNameLst>
                                          <p:attrName>style.visibility</p:attrName>
                                        </p:attrNameLst>
                                      </p:cBhvr>
                                      <p:to>
                                        <p:strVal val="visible"/>
                                      </p:to>
                                    </p:set>
                                    <p:animEffect transition="in" filter="fade">
                                      <p:cBhvr>
                                        <p:cTn id="19" dur="500"/>
                                        <p:tgtEl>
                                          <p:spTgt spid="106499">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6499">
                                            <p:txEl>
                                              <p:pRg st="4" end="4"/>
                                            </p:txEl>
                                          </p:spTgt>
                                        </p:tgtEl>
                                        <p:attrNameLst>
                                          <p:attrName>style.visibility</p:attrName>
                                        </p:attrNameLst>
                                      </p:cBhvr>
                                      <p:to>
                                        <p:strVal val="visible"/>
                                      </p:to>
                                    </p:set>
                                    <p:animEffect transition="in" filter="fade">
                                      <p:cBhvr>
                                        <p:cTn id="23" dur="500"/>
                                        <p:tgtEl>
                                          <p:spTgt spid="106499">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6499">
                                            <p:txEl>
                                              <p:pRg st="5" end="5"/>
                                            </p:txEl>
                                          </p:spTgt>
                                        </p:tgtEl>
                                        <p:attrNameLst>
                                          <p:attrName>style.visibility</p:attrName>
                                        </p:attrNameLst>
                                      </p:cBhvr>
                                      <p:to>
                                        <p:strVal val="visible"/>
                                      </p:to>
                                    </p:set>
                                    <p:animEffect transition="in" filter="fade">
                                      <p:cBhvr>
                                        <p:cTn id="27" dur="500"/>
                                        <p:tgtEl>
                                          <p:spTgt spid="106499">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6499">
                                            <p:txEl>
                                              <p:pRg st="6" end="6"/>
                                            </p:txEl>
                                          </p:spTgt>
                                        </p:tgtEl>
                                        <p:attrNameLst>
                                          <p:attrName>style.visibility</p:attrName>
                                        </p:attrNameLst>
                                      </p:cBhvr>
                                      <p:to>
                                        <p:strVal val="visible"/>
                                      </p:to>
                                    </p:set>
                                    <p:animEffect transition="in" filter="fade">
                                      <p:cBhvr>
                                        <p:cTn id="31" dur="500"/>
                                        <p:tgtEl>
                                          <p:spTgt spid="106499">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6499">
                                            <p:txEl>
                                              <p:pRg st="7" end="7"/>
                                            </p:txEl>
                                          </p:spTgt>
                                        </p:tgtEl>
                                        <p:attrNameLst>
                                          <p:attrName>style.visibility</p:attrName>
                                        </p:attrNameLst>
                                      </p:cBhvr>
                                      <p:to>
                                        <p:strVal val="visible"/>
                                      </p:to>
                                    </p:set>
                                    <p:animEffect transition="in" filter="fade">
                                      <p:cBhvr>
                                        <p:cTn id="35" dur="500"/>
                                        <p:tgtEl>
                                          <p:spTgt spid="106499">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6499">
                                            <p:txEl>
                                              <p:pRg st="8" end="8"/>
                                            </p:txEl>
                                          </p:spTgt>
                                        </p:tgtEl>
                                        <p:attrNameLst>
                                          <p:attrName>style.visibility</p:attrName>
                                        </p:attrNameLst>
                                      </p:cBhvr>
                                      <p:to>
                                        <p:strVal val="visible"/>
                                      </p:to>
                                    </p:set>
                                    <p:animEffect transition="in" filter="fade">
                                      <p:cBhvr>
                                        <p:cTn id="39" dur="500"/>
                                        <p:tgtEl>
                                          <p:spTgt spid="106499">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6499">
                                            <p:txEl>
                                              <p:pRg st="9" end="9"/>
                                            </p:txEl>
                                          </p:spTgt>
                                        </p:tgtEl>
                                        <p:attrNameLst>
                                          <p:attrName>style.visibility</p:attrName>
                                        </p:attrNameLst>
                                      </p:cBhvr>
                                      <p:to>
                                        <p:strVal val="visible"/>
                                      </p:to>
                                    </p:set>
                                    <p:animEffect transition="in" filter="fade">
                                      <p:cBhvr>
                                        <p:cTn id="43" dur="500"/>
                                        <p:tgtEl>
                                          <p:spTgt spid="106499">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06499">
                                            <p:txEl>
                                              <p:pRg st="10" end="10"/>
                                            </p:txEl>
                                          </p:spTgt>
                                        </p:tgtEl>
                                        <p:attrNameLst>
                                          <p:attrName>style.visibility</p:attrName>
                                        </p:attrNameLst>
                                      </p:cBhvr>
                                      <p:to>
                                        <p:strVal val="visible"/>
                                      </p:to>
                                    </p:set>
                                    <p:animEffect transition="in" filter="fade">
                                      <p:cBhvr>
                                        <p:cTn id="47" dur="500"/>
                                        <p:tgtEl>
                                          <p:spTgt spid="1064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274638"/>
            <a:ext cx="8229600" cy="868362"/>
          </a:xfrm>
        </p:spPr>
        <p:txBody>
          <a:bodyPr/>
          <a:lstStyle/>
          <a:p>
            <a:pPr eaLnBrk="1" hangingPunct="1"/>
            <a:r>
              <a:rPr lang="en-US" dirty="0" smtClean="0"/>
              <a:t>Tax Costs</a:t>
            </a:r>
          </a:p>
        </p:txBody>
      </p:sp>
      <p:sp>
        <p:nvSpPr>
          <p:cNvPr id="107523" name="Rectangle 3"/>
          <p:cNvSpPr>
            <a:spLocks noGrp="1" noChangeArrowheads="1"/>
          </p:cNvSpPr>
          <p:nvPr>
            <p:ph sz="quarter" idx="1"/>
          </p:nvPr>
        </p:nvSpPr>
        <p:spPr>
          <a:xfrm>
            <a:off x="533400" y="1143000"/>
            <a:ext cx="4130040" cy="5410200"/>
          </a:xfrm>
        </p:spPr>
        <p:txBody>
          <a:bodyPr>
            <a:normAutofit/>
          </a:bodyPr>
          <a:lstStyle/>
          <a:p>
            <a:pPr marL="609600" indent="-609600" eaLnBrk="1" hangingPunct="1"/>
            <a:r>
              <a:rPr lang="en-US" sz="2800" dirty="0" smtClean="0"/>
              <a:t>To figure sales tax, purchased items are added together, then multiplied by the tax rate in decimal format.  That total is then added to the subtotal for the final cost.</a:t>
            </a:r>
          </a:p>
          <a:p>
            <a:pPr marL="609600" indent="-609600" eaLnBrk="1" hangingPunct="1"/>
            <a:r>
              <a:rPr lang="en-US" sz="2800" dirty="0" smtClean="0"/>
              <a:t>Figure the sales tax in the following scenarios.</a:t>
            </a:r>
          </a:p>
          <a:p>
            <a:pPr marL="609600" indent="-609600" eaLnBrk="1" hangingPunct="1">
              <a:buFontTx/>
              <a:buNone/>
            </a:pPr>
            <a:r>
              <a:rPr lang="en-US" dirty="0" smtClean="0"/>
              <a:t>If a CD costs $15.00 and the tax is 7.5%, what is the final cost?</a:t>
            </a:r>
          </a:p>
        </p:txBody>
      </p:sp>
      <p:pic>
        <p:nvPicPr>
          <p:cNvPr id="6146" name="Picture 2" descr="C:\Documents and Settings\500001682\Local Settings\Temporary Internet Files\Content.IE5\0Z8ETBVN\MP900316868[1].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979987" y="2517648"/>
            <a:ext cx="3657600" cy="243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0702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dirty="0" smtClean="0"/>
              <a:t>Tax Costs</a:t>
            </a:r>
          </a:p>
        </p:txBody>
      </p:sp>
      <p:sp>
        <p:nvSpPr>
          <p:cNvPr id="108547" name="Rectangle 3"/>
          <p:cNvSpPr>
            <a:spLocks noGrp="1" noChangeArrowheads="1"/>
          </p:cNvSpPr>
          <p:nvPr>
            <p:ph sz="quarter" idx="1"/>
          </p:nvPr>
        </p:nvSpPr>
        <p:spPr/>
        <p:txBody>
          <a:bodyPr/>
          <a:lstStyle/>
          <a:p>
            <a:pPr marL="609600" indent="-609600" eaLnBrk="1" hangingPunct="1">
              <a:buFontTx/>
              <a:buNone/>
            </a:pPr>
            <a:r>
              <a:rPr lang="en-US" dirty="0" smtClean="0"/>
              <a:t>You and your friends receive a lunch bill for $22.50 before tax is included.  The tax in your state is 8%.  What is the total cost when the tax is included?</a:t>
            </a:r>
          </a:p>
          <a:p>
            <a:pPr marL="609600" indent="-609600" eaLnBrk="1" hangingPunct="1"/>
            <a:endParaRPr lang="en-US" dirty="0" smtClean="0"/>
          </a:p>
        </p:txBody>
      </p:sp>
    </p:spTree>
    <p:extLst>
      <p:ext uri="{BB962C8B-B14F-4D97-AF65-F5344CB8AC3E}">
        <p14:creationId xmlns:p14="http://schemas.microsoft.com/office/powerpoint/2010/main" val="42077910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mtClean="0"/>
              <a:t>Tax Costs</a:t>
            </a:r>
          </a:p>
        </p:txBody>
      </p:sp>
      <p:sp>
        <p:nvSpPr>
          <p:cNvPr id="109571" name="Rectangle 3"/>
          <p:cNvSpPr>
            <a:spLocks noGrp="1" noChangeArrowheads="1"/>
          </p:cNvSpPr>
          <p:nvPr>
            <p:ph sz="quarter" idx="1"/>
          </p:nvPr>
        </p:nvSpPr>
        <p:spPr/>
        <p:txBody>
          <a:bodyPr/>
          <a:lstStyle/>
          <a:p>
            <a:pPr marL="609600" indent="-609600" eaLnBrk="1" hangingPunct="1">
              <a:buFontTx/>
              <a:buNone/>
            </a:pPr>
            <a:r>
              <a:rPr lang="en-US" dirty="0" smtClean="0"/>
              <a:t>Which would cost more…a pair of earrings priced at $28.00 with a 7% tax, or a set of posters at $29.00 with a 5.5% tax?</a:t>
            </a:r>
          </a:p>
          <a:p>
            <a:pPr marL="609600" indent="-609600" eaLnBrk="1" hangingPunct="1"/>
            <a:endParaRPr lang="en-US" dirty="0" smtClean="0"/>
          </a:p>
        </p:txBody>
      </p:sp>
    </p:spTree>
    <p:extLst>
      <p:ext uri="{BB962C8B-B14F-4D97-AF65-F5344CB8AC3E}">
        <p14:creationId xmlns:p14="http://schemas.microsoft.com/office/powerpoint/2010/main" val="4583178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smtClean="0"/>
              <a:t>Tax Costs</a:t>
            </a:r>
          </a:p>
        </p:txBody>
      </p:sp>
      <p:sp>
        <p:nvSpPr>
          <p:cNvPr id="110595" name="Rectangle 3"/>
          <p:cNvSpPr>
            <a:spLocks noGrp="1" noChangeArrowheads="1"/>
          </p:cNvSpPr>
          <p:nvPr>
            <p:ph sz="quarter" idx="1"/>
          </p:nvPr>
        </p:nvSpPr>
        <p:spPr/>
        <p:txBody>
          <a:bodyPr/>
          <a:lstStyle/>
          <a:p>
            <a:pPr marL="609600" indent="-609600" eaLnBrk="1" hangingPunct="1">
              <a:buFontTx/>
              <a:buNone/>
            </a:pPr>
            <a:r>
              <a:rPr lang="en-US" dirty="0" smtClean="0"/>
              <a:t>The class trip is going to cost each of the fifty students $130.00.  If tax is 5%, what is the total cost for the entire class?</a:t>
            </a:r>
          </a:p>
          <a:p>
            <a:pPr marL="609600" indent="-609600" eaLnBrk="1" hangingPunct="1"/>
            <a:endParaRPr lang="en-US" dirty="0" smtClean="0"/>
          </a:p>
        </p:txBody>
      </p:sp>
    </p:spTree>
    <p:extLst>
      <p:ext uri="{BB962C8B-B14F-4D97-AF65-F5344CB8AC3E}">
        <p14:creationId xmlns:p14="http://schemas.microsoft.com/office/powerpoint/2010/main" val="11334662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dirty="0" smtClean="0"/>
              <a:t>Plan Ahead</a:t>
            </a:r>
          </a:p>
        </p:txBody>
      </p:sp>
      <p:sp>
        <p:nvSpPr>
          <p:cNvPr id="111619" name="Rectangle 3"/>
          <p:cNvSpPr>
            <a:spLocks noGrp="1" noChangeArrowheads="1"/>
          </p:cNvSpPr>
          <p:nvPr>
            <p:ph sz="quarter" idx="1"/>
          </p:nvPr>
        </p:nvSpPr>
        <p:spPr/>
        <p:txBody>
          <a:bodyPr/>
          <a:lstStyle/>
          <a:p>
            <a:pPr eaLnBrk="1" hangingPunct="1"/>
            <a:r>
              <a:rPr lang="en-US" sz="3200" dirty="0" smtClean="0"/>
              <a:t>Explain why it is critical to include tax when planning your budget and spending.</a:t>
            </a:r>
          </a:p>
          <a:p>
            <a:pPr eaLnBrk="1" hangingPunct="1"/>
            <a:endParaRPr lang="en-US" dirty="0" smtClean="0"/>
          </a:p>
        </p:txBody>
      </p:sp>
      <p:pic>
        <p:nvPicPr>
          <p:cNvPr id="7170" name="Picture 2" descr="C:\Documents and Settings\500001682\Local Settings\Temporary Internet Files\Content.IE5\0Z8ETBVN\MC900441732[1].pn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437187" y="23622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1807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914400" y="33337"/>
            <a:ext cx="7772400" cy="957263"/>
          </a:xfrm>
        </p:spPr>
        <p:txBody>
          <a:bodyPr/>
          <a:lstStyle/>
          <a:p>
            <a:pPr eaLnBrk="1" hangingPunct="1"/>
            <a:r>
              <a:rPr lang="en-US" dirty="0" smtClean="0"/>
              <a:t>Pay Stub</a:t>
            </a:r>
          </a:p>
        </p:txBody>
      </p:sp>
      <p:sp>
        <p:nvSpPr>
          <p:cNvPr id="2" name="Content Placeholder 1"/>
          <p:cNvSpPr>
            <a:spLocks noGrp="1"/>
          </p:cNvSpPr>
          <p:nvPr>
            <p:ph sz="quarter" idx="1"/>
          </p:nvPr>
        </p:nvSpPr>
        <p:spPr/>
        <p:txBody>
          <a:bodyPr>
            <a:normAutofit fontScale="32500" lnSpcReduction="20000"/>
          </a:bodyPr>
          <a:lstStyle/>
          <a:p>
            <a:endParaRPr lang="en-US"/>
          </a:p>
        </p:txBody>
      </p:sp>
      <p:sp>
        <p:nvSpPr>
          <p:cNvPr id="3" name="Content Placeholder 2"/>
          <p:cNvSpPr>
            <a:spLocks noGrp="1"/>
          </p:cNvSpPr>
          <p:nvPr>
            <p:ph sz="quarter" idx="2"/>
          </p:nvPr>
        </p:nvSpPr>
        <p:spPr>
          <a:xfrm>
            <a:off x="5171306" y="152400"/>
            <a:ext cx="3820294" cy="6705600"/>
          </a:xfrm>
        </p:spPr>
        <p:txBody>
          <a:bodyPr>
            <a:noAutofit/>
          </a:bodyPr>
          <a:lstStyle/>
          <a:p>
            <a:pPr marL="0" indent="0" algn="ctr">
              <a:spcBef>
                <a:spcPts val="0"/>
              </a:spcBef>
              <a:buNone/>
            </a:pPr>
            <a:r>
              <a:rPr lang="en-US" sz="1300" b="1" dirty="0" smtClean="0"/>
              <a:t>Identifying information </a:t>
            </a:r>
          </a:p>
          <a:p>
            <a:pPr marL="0" indent="0">
              <a:spcBef>
                <a:spcPts val="0"/>
              </a:spcBef>
              <a:buNone/>
            </a:pPr>
            <a:r>
              <a:rPr lang="en-US" sz="1300" dirty="0" smtClean="0"/>
              <a:t>1</a:t>
            </a:r>
            <a:r>
              <a:rPr lang="en-US" sz="1300" dirty="0"/>
              <a:t>. The first line of the name and address block gives your internal mailing address </a:t>
            </a:r>
          </a:p>
          <a:p>
            <a:pPr marL="0" indent="0">
              <a:spcBef>
                <a:spcPts val="0"/>
              </a:spcBef>
              <a:buNone/>
            </a:pPr>
            <a:r>
              <a:rPr lang="en-US" sz="1300" dirty="0"/>
              <a:t>2.  Payroll reference number.  If you ever need to ask Payroll a question about your pay, quote the payroll reference number and your employee number </a:t>
            </a:r>
          </a:p>
          <a:p>
            <a:pPr marL="0" indent="0">
              <a:spcBef>
                <a:spcPts val="0"/>
              </a:spcBef>
              <a:buNone/>
            </a:pPr>
            <a:r>
              <a:rPr lang="en-US" sz="1300" dirty="0"/>
              <a:t>3.  The pay date for the pay period.</a:t>
            </a:r>
            <a:br>
              <a:rPr lang="en-US" sz="1300" dirty="0"/>
            </a:br>
            <a:r>
              <a:rPr lang="en-US" sz="1300" dirty="0"/>
              <a:t>4.  Your employee number. </a:t>
            </a:r>
          </a:p>
          <a:p>
            <a:pPr marL="0" indent="0" algn="ctr">
              <a:spcBef>
                <a:spcPts val="0"/>
              </a:spcBef>
              <a:buNone/>
            </a:pPr>
            <a:r>
              <a:rPr lang="en-US" sz="1300" b="1" dirty="0"/>
              <a:t>Earnings information</a:t>
            </a:r>
            <a:endParaRPr lang="en-US" sz="1300" dirty="0"/>
          </a:p>
          <a:p>
            <a:pPr marL="0" indent="0">
              <a:spcBef>
                <a:spcPts val="0"/>
              </a:spcBef>
              <a:buNone/>
            </a:pPr>
            <a:r>
              <a:rPr lang="en-US" sz="1300" dirty="0"/>
              <a:t>5.  The earnings side of your pay stub.</a:t>
            </a:r>
            <a:br>
              <a:rPr lang="en-US" sz="1300" dirty="0"/>
            </a:br>
            <a:r>
              <a:rPr lang="en-US" sz="1300" dirty="0"/>
              <a:t>6.  “Regular” indicates your regular earnings from salary.</a:t>
            </a:r>
            <a:br>
              <a:rPr lang="en-US" sz="1300" dirty="0"/>
            </a:br>
            <a:r>
              <a:rPr lang="en-US" sz="1300" dirty="0"/>
              <a:t>7.  The number of hours paid with this type of earnings in this pay period.</a:t>
            </a:r>
            <a:br>
              <a:rPr lang="en-US" sz="1300" dirty="0"/>
            </a:br>
            <a:r>
              <a:rPr lang="en-US" sz="1300" dirty="0"/>
              <a:t>8.  The hourly rate for this type of earnings.</a:t>
            </a:r>
            <a:br>
              <a:rPr lang="en-US" sz="1300" dirty="0"/>
            </a:br>
            <a:r>
              <a:rPr lang="en-US" sz="1300" dirty="0"/>
              <a:t>9.  The amount paid for this type of earnings in this pay period.</a:t>
            </a:r>
            <a:br>
              <a:rPr lang="en-US" sz="1300" dirty="0"/>
            </a:br>
            <a:r>
              <a:rPr lang="en-US" sz="1300" dirty="0"/>
              <a:t>10.  The year-to-date amount paid for this type of earnings.</a:t>
            </a:r>
            <a:br>
              <a:rPr lang="en-US" sz="1300" dirty="0"/>
            </a:br>
            <a:r>
              <a:rPr lang="en-US" sz="1300" dirty="0"/>
              <a:t>11.  The amount you earned in 2005 before your payroll was processed. </a:t>
            </a:r>
          </a:p>
          <a:p>
            <a:pPr marL="0" indent="0" algn="ctr">
              <a:spcBef>
                <a:spcPts val="0"/>
              </a:spcBef>
              <a:buNone/>
            </a:pPr>
            <a:r>
              <a:rPr lang="en-US" sz="1300" b="1" dirty="0"/>
              <a:t>Deduction information</a:t>
            </a:r>
            <a:endParaRPr lang="en-US" sz="1300" dirty="0"/>
          </a:p>
          <a:p>
            <a:pPr marL="0" indent="0">
              <a:spcBef>
                <a:spcPts val="0"/>
              </a:spcBef>
              <a:buNone/>
            </a:pPr>
            <a:r>
              <a:rPr lang="en-US" sz="1300" dirty="0"/>
              <a:t>12.  The deductions side of your pay stub. The first deductions listed are the legislated deductions (Income Tax, Pension Plan, and Employment Insurance), followed by other deductions. </a:t>
            </a:r>
            <a:br>
              <a:rPr lang="en-US" sz="1300" dirty="0"/>
            </a:br>
            <a:r>
              <a:rPr lang="en-US" sz="1300" dirty="0"/>
              <a:t>13.  The amount deducted for this type of deduction in this pay period.</a:t>
            </a:r>
            <a:br>
              <a:rPr lang="en-US" sz="1300" dirty="0"/>
            </a:br>
            <a:r>
              <a:rPr lang="en-US" sz="1300" dirty="0"/>
              <a:t>14.  The year-to-date amount deducted for this type of deduction. </a:t>
            </a:r>
          </a:p>
          <a:p>
            <a:pPr marL="0" indent="0">
              <a:spcBef>
                <a:spcPts val="0"/>
              </a:spcBef>
              <a:buNone/>
            </a:pPr>
            <a:r>
              <a:rPr lang="en-US" sz="1300" dirty="0"/>
              <a:t>15.  Name of Deductions.</a:t>
            </a:r>
            <a:br>
              <a:rPr lang="en-US" sz="1300" dirty="0"/>
            </a:br>
            <a:r>
              <a:rPr lang="en-US" sz="1300" dirty="0"/>
              <a:t>16.  Union dues paid in 2005 before your payroll was processed</a:t>
            </a:r>
            <a:r>
              <a:rPr lang="en-US" sz="1300" dirty="0" smtClean="0"/>
              <a:t>.</a:t>
            </a:r>
            <a:endParaRPr lang="en-US" sz="1300" dirty="0"/>
          </a:p>
        </p:txBody>
      </p:sp>
      <p:pic>
        <p:nvPicPr>
          <p:cNvPr id="112644" name="Picture 4" descr="pssupport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52400"/>
            <a:ext cx="5095106" cy="6591506"/>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9742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dirty="0" smtClean="0"/>
              <a:t>Common Tax </a:t>
            </a:r>
            <a:r>
              <a:rPr lang="en-US" dirty="0" smtClean="0"/>
              <a:t>Forms</a:t>
            </a:r>
          </a:p>
        </p:txBody>
      </p:sp>
      <p:sp>
        <p:nvSpPr>
          <p:cNvPr id="114691" name="Rectangle 3"/>
          <p:cNvSpPr>
            <a:spLocks noGrp="1" noChangeArrowheads="1"/>
          </p:cNvSpPr>
          <p:nvPr>
            <p:ph sz="quarter" idx="1"/>
          </p:nvPr>
        </p:nvSpPr>
        <p:spPr/>
        <p:txBody>
          <a:bodyPr>
            <a:normAutofit/>
          </a:bodyPr>
          <a:lstStyle/>
          <a:p>
            <a:pPr eaLnBrk="1" hangingPunct="1"/>
            <a:r>
              <a:rPr lang="en-US" sz="3600" dirty="0" smtClean="0"/>
              <a:t>W-4</a:t>
            </a:r>
          </a:p>
          <a:p>
            <a:pPr eaLnBrk="1" hangingPunct="1"/>
            <a:r>
              <a:rPr lang="en-US" sz="3600" dirty="0" smtClean="0"/>
              <a:t>I-9</a:t>
            </a:r>
          </a:p>
          <a:p>
            <a:pPr eaLnBrk="1" hangingPunct="1"/>
            <a:r>
              <a:rPr lang="en-US" sz="3600" dirty="0" smtClean="0"/>
              <a:t>W-2</a:t>
            </a:r>
          </a:p>
          <a:p>
            <a:pPr eaLnBrk="1" hangingPunct="1"/>
            <a:r>
              <a:rPr lang="en-US" sz="3600" dirty="0" smtClean="0"/>
              <a:t>1040EZ</a:t>
            </a:r>
          </a:p>
          <a:p>
            <a:pPr eaLnBrk="1" hangingPunct="1"/>
            <a:r>
              <a:rPr lang="en-US" sz="3600" dirty="0" smtClean="0"/>
              <a:t>Utah State Tax Form</a:t>
            </a:r>
          </a:p>
        </p:txBody>
      </p:sp>
      <p:pic>
        <p:nvPicPr>
          <p:cNvPr id="8194" name="Picture 2" descr="C:\Documents and Settings\500001682\Local Settings\Temporary Internet Files\Content.IE5\0Z8ETBVN\MP900316868[1].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979987" y="2517648"/>
            <a:ext cx="3657600" cy="243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3254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81000" y="228600"/>
            <a:ext cx="8077200" cy="838200"/>
          </a:xfrm>
        </p:spPr>
        <p:txBody>
          <a:bodyPr>
            <a:normAutofit fontScale="90000"/>
          </a:bodyPr>
          <a:lstStyle/>
          <a:p>
            <a:pPr eaLnBrk="1" hangingPunct="1"/>
            <a:r>
              <a:rPr lang="en-US" sz="4800" dirty="0" smtClean="0"/>
              <a:t>Think, Write, Share</a:t>
            </a:r>
          </a:p>
        </p:txBody>
      </p:sp>
      <p:sp>
        <p:nvSpPr>
          <p:cNvPr id="94211" name="Rectangle 3"/>
          <p:cNvSpPr>
            <a:spLocks noGrp="1" noChangeArrowheads="1"/>
          </p:cNvSpPr>
          <p:nvPr>
            <p:ph sz="quarter" idx="1"/>
          </p:nvPr>
        </p:nvSpPr>
        <p:spPr>
          <a:xfrm>
            <a:off x="685800" y="1066800"/>
            <a:ext cx="8153400" cy="5486400"/>
          </a:xfrm>
        </p:spPr>
        <p:txBody>
          <a:bodyPr>
            <a:normAutofit/>
          </a:bodyPr>
          <a:lstStyle/>
          <a:p>
            <a:pPr marL="609600" indent="-609600" eaLnBrk="1" hangingPunct="1">
              <a:lnSpc>
                <a:spcPct val="90000"/>
              </a:lnSpc>
              <a:buFontTx/>
              <a:buAutoNum type="arabicPeriod"/>
            </a:pPr>
            <a:r>
              <a:rPr lang="en-US" sz="2800" dirty="0" smtClean="0"/>
              <a:t>What is “earning power”?</a:t>
            </a:r>
          </a:p>
          <a:p>
            <a:pPr marL="609600" indent="-609600" eaLnBrk="1" hangingPunct="1">
              <a:lnSpc>
                <a:spcPct val="90000"/>
              </a:lnSpc>
              <a:buFontTx/>
              <a:buAutoNum type="arabicPeriod"/>
            </a:pPr>
            <a:r>
              <a:rPr lang="en-US" sz="2800" dirty="0" smtClean="0"/>
              <a:t>Why do people get paid more for one type of work than for another in our society?</a:t>
            </a:r>
          </a:p>
          <a:p>
            <a:pPr marL="609600" indent="-609600" eaLnBrk="1" hangingPunct="1">
              <a:lnSpc>
                <a:spcPct val="90000"/>
              </a:lnSpc>
              <a:buFontTx/>
              <a:buAutoNum type="arabicPeriod"/>
            </a:pPr>
            <a:r>
              <a:rPr lang="en-US" sz="2800" dirty="0" smtClean="0"/>
              <a:t>If you have a job now, do you actually take home every dollar that you earn?</a:t>
            </a:r>
          </a:p>
          <a:p>
            <a:pPr marL="609600" indent="-609600" eaLnBrk="1" hangingPunct="1">
              <a:lnSpc>
                <a:spcPct val="90000"/>
              </a:lnSpc>
              <a:buFontTx/>
              <a:buAutoNum type="arabicPeriod"/>
            </a:pPr>
            <a:r>
              <a:rPr lang="en-US" sz="2800" dirty="0" smtClean="0"/>
              <a:t>What is the difference between NET and GROSS income?</a:t>
            </a:r>
          </a:p>
          <a:p>
            <a:pPr marL="609600" indent="-609600" eaLnBrk="1" hangingPunct="1">
              <a:lnSpc>
                <a:spcPct val="90000"/>
              </a:lnSpc>
              <a:buFontTx/>
              <a:buAutoNum type="arabicPeriod"/>
            </a:pPr>
            <a:r>
              <a:rPr lang="en-US" sz="2800" dirty="0" smtClean="0"/>
              <a:t>What are payroll deductions?</a:t>
            </a:r>
          </a:p>
          <a:p>
            <a:pPr marL="609600" indent="-609600" eaLnBrk="1" hangingPunct="1">
              <a:lnSpc>
                <a:spcPct val="90000"/>
              </a:lnSpc>
              <a:buFontTx/>
              <a:buAutoNum type="arabicPeriod"/>
            </a:pPr>
            <a:r>
              <a:rPr lang="en-US" sz="2800" dirty="0" smtClean="0"/>
              <a:t>What kind of payroll deductions are taken from your paycheck?</a:t>
            </a:r>
          </a:p>
          <a:p>
            <a:pPr marL="609600" indent="-609600" eaLnBrk="1" hangingPunct="1">
              <a:lnSpc>
                <a:spcPct val="90000"/>
              </a:lnSpc>
              <a:buFontTx/>
              <a:buAutoNum type="arabicPeriod"/>
            </a:pPr>
            <a:r>
              <a:rPr lang="en-US" sz="2800" dirty="0" smtClean="0"/>
              <a:t>What are taxes?</a:t>
            </a:r>
          </a:p>
          <a:p>
            <a:pPr marL="609600" indent="-609600" eaLnBrk="1" hangingPunct="1">
              <a:lnSpc>
                <a:spcPct val="90000"/>
              </a:lnSpc>
              <a:buFontTx/>
              <a:buAutoNum type="arabicPeriod"/>
            </a:pPr>
            <a:r>
              <a:rPr lang="en-US" sz="2800" dirty="0" smtClean="0"/>
              <a:t>What is tax money used for?</a:t>
            </a:r>
          </a:p>
        </p:txBody>
      </p:sp>
      <p:pic>
        <p:nvPicPr>
          <p:cNvPr id="5" name="Picture 6" descr="C:\Documents and Settings\500001682\Local Settings\Temporary Internet Files\Content.IE5\QV91G1DL\MC90044173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9738" y="38100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451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dirty="0" smtClean="0">
                <a:solidFill>
                  <a:srgbClr val="000033"/>
                </a:solidFill>
                <a:cs typeface="Arial" charset="0"/>
              </a:rPr>
              <a:t>W4</a:t>
            </a:r>
          </a:p>
        </p:txBody>
      </p:sp>
      <p:sp>
        <p:nvSpPr>
          <p:cNvPr id="115717" name="Rectangle 5"/>
          <p:cNvSpPr>
            <a:spLocks noGrp="1" noChangeArrowheads="1"/>
          </p:cNvSpPr>
          <p:nvPr>
            <p:ph sz="quarter" idx="1"/>
          </p:nvPr>
        </p:nvSpPr>
        <p:spPr>
          <a:xfrm>
            <a:off x="1524000" y="1447800"/>
            <a:ext cx="7467600" cy="1447800"/>
          </a:xfrm>
        </p:spPr>
        <p:txBody>
          <a:bodyPr/>
          <a:lstStyle/>
          <a:p>
            <a:pPr eaLnBrk="1" hangingPunct="1">
              <a:lnSpc>
                <a:spcPct val="90000"/>
              </a:lnSpc>
            </a:pPr>
            <a:r>
              <a:rPr lang="en-US" sz="2400" dirty="0" smtClean="0"/>
              <a:t>You use W-4 Employee's Withholding Allowance Certificate Form to establish your withholding allowances for Federal income taxes. Fill out be(4) you start working.</a:t>
            </a:r>
          </a:p>
        </p:txBody>
      </p:sp>
      <p:sp>
        <p:nvSpPr>
          <p:cNvPr id="115715" name="Rectangle 3"/>
          <p:cNvSpPr>
            <a:spLocks noChangeArrowheads="1"/>
          </p:cNvSpPr>
          <p:nvPr/>
        </p:nvSpPr>
        <p:spPr bwMode="auto">
          <a:xfrm>
            <a:off x="977900" y="1595438"/>
            <a:ext cx="5286375"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15716" name="Picture 4" descr="Blank Form W-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613" y="2667000"/>
            <a:ext cx="7189787" cy="3668713"/>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0248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dirty="0" smtClean="0"/>
              <a:t>W4</a:t>
            </a:r>
          </a:p>
        </p:txBody>
      </p:sp>
      <p:sp>
        <p:nvSpPr>
          <p:cNvPr id="116739" name="Rectangle 3"/>
          <p:cNvSpPr>
            <a:spLocks noGrp="1" noChangeArrowheads="1"/>
          </p:cNvSpPr>
          <p:nvPr>
            <p:ph sz="quarter" idx="1"/>
          </p:nvPr>
        </p:nvSpPr>
        <p:spPr>
          <a:xfrm>
            <a:off x="1752600" y="1447801"/>
            <a:ext cx="7010400" cy="2286000"/>
          </a:xfrm>
        </p:spPr>
        <p:txBody>
          <a:bodyPr>
            <a:normAutofit/>
          </a:bodyPr>
          <a:lstStyle/>
          <a:p>
            <a:pPr eaLnBrk="1" hangingPunct="1"/>
            <a:r>
              <a:rPr lang="en-US" sz="2800" dirty="0" smtClean="0"/>
              <a:t>Fill out </a:t>
            </a:r>
            <a:r>
              <a:rPr lang="en-US" sz="2800" dirty="0" err="1" smtClean="0"/>
              <a:t>beFORE</a:t>
            </a:r>
            <a:r>
              <a:rPr lang="en-US" sz="2800" dirty="0" smtClean="0"/>
              <a:t> you begin working</a:t>
            </a:r>
          </a:p>
          <a:p>
            <a:pPr eaLnBrk="1" hangingPunct="1"/>
            <a:r>
              <a:rPr lang="en-US" sz="2800" dirty="0" smtClean="0"/>
              <a:t>Line 5 is where you write your withholding allowances.  </a:t>
            </a:r>
          </a:p>
          <a:p>
            <a:pPr eaLnBrk="1" hangingPunct="1"/>
            <a:r>
              <a:rPr lang="en-US" sz="2800" dirty="0" smtClean="0"/>
              <a:t>Usually a number between 0 and 7.</a:t>
            </a:r>
          </a:p>
          <a:p>
            <a:pPr eaLnBrk="1" hangingPunct="1">
              <a:buFontTx/>
              <a:buNone/>
            </a:pPr>
            <a:endParaRPr lang="en-US" sz="2800" dirty="0" smtClean="0"/>
          </a:p>
        </p:txBody>
      </p:sp>
      <p:pic>
        <p:nvPicPr>
          <p:cNvPr id="116740" name="Picture 4" descr="Blank Form W-4"/>
          <p:cNvPicPr>
            <a:picLocks noChangeAspect="1" noChangeArrowheads="1"/>
          </p:cNvPicPr>
          <p:nvPr/>
        </p:nvPicPr>
        <p:blipFill>
          <a:blip r:embed="rId3" cstate="print">
            <a:extLst>
              <a:ext uri="{28A0092B-C50C-407E-A947-70E740481C1C}">
                <a14:useLocalDpi xmlns:a14="http://schemas.microsoft.com/office/drawing/2010/main" val="0"/>
              </a:ext>
            </a:extLst>
          </a:blip>
          <a:srcRect t="41541" b="48074"/>
          <a:stretch>
            <a:fillRect/>
          </a:stretch>
        </p:blipFill>
        <p:spPr bwMode="auto">
          <a:xfrm>
            <a:off x="1801813" y="838200"/>
            <a:ext cx="7189787" cy="3810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16741" name="AutoShape 5"/>
          <p:cNvSpPr>
            <a:spLocks noChangeArrowheads="1"/>
          </p:cNvSpPr>
          <p:nvPr/>
        </p:nvSpPr>
        <p:spPr bwMode="auto">
          <a:xfrm>
            <a:off x="1981200" y="3733800"/>
            <a:ext cx="2743200" cy="2743200"/>
          </a:xfrm>
          <a:prstGeom prst="up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a:p>
        </p:txBody>
      </p:sp>
      <p:sp>
        <p:nvSpPr>
          <p:cNvPr id="116742" name="AutoShape 6"/>
          <p:cNvSpPr>
            <a:spLocks noChangeArrowheads="1"/>
          </p:cNvSpPr>
          <p:nvPr/>
        </p:nvSpPr>
        <p:spPr bwMode="auto">
          <a:xfrm>
            <a:off x="4495800" y="3733800"/>
            <a:ext cx="2743200" cy="27432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a:p>
        </p:txBody>
      </p:sp>
      <p:sp>
        <p:nvSpPr>
          <p:cNvPr id="116743" name="Text Box 7"/>
          <p:cNvSpPr txBox="1">
            <a:spLocks noChangeArrowheads="1"/>
          </p:cNvSpPr>
          <p:nvPr/>
        </p:nvSpPr>
        <p:spPr bwMode="auto">
          <a:xfrm>
            <a:off x="2743200" y="4465638"/>
            <a:ext cx="129540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800" dirty="0">
                <a:latin typeface="Arial" charset="0"/>
              </a:rPr>
              <a:t>Higher # </a:t>
            </a:r>
          </a:p>
          <a:p>
            <a:pPr algn="ctr" eaLnBrk="1" hangingPunct="1">
              <a:spcBef>
                <a:spcPct val="50000"/>
              </a:spcBef>
            </a:pPr>
            <a:r>
              <a:rPr lang="en-US" sz="1800" dirty="0">
                <a:latin typeface="Arial" charset="0"/>
              </a:rPr>
              <a:t>=</a:t>
            </a:r>
          </a:p>
          <a:p>
            <a:pPr algn="ctr" eaLnBrk="1" hangingPunct="1">
              <a:spcBef>
                <a:spcPct val="50000"/>
              </a:spcBef>
            </a:pPr>
            <a:r>
              <a:rPr lang="en-US" sz="1800" dirty="0">
                <a:latin typeface="Arial" charset="0"/>
              </a:rPr>
              <a:t> less $ </a:t>
            </a:r>
          </a:p>
          <a:p>
            <a:pPr algn="ctr" eaLnBrk="1" hangingPunct="1">
              <a:spcBef>
                <a:spcPct val="50000"/>
              </a:spcBef>
            </a:pPr>
            <a:r>
              <a:rPr lang="en-US" sz="1800" dirty="0">
                <a:latin typeface="Arial" charset="0"/>
              </a:rPr>
              <a:t>withheld</a:t>
            </a:r>
          </a:p>
        </p:txBody>
      </p:sp>
      <p:sp>
        <p:nvSpPr>
          <p:cNvPr id="116744" name="Text Box 8"/>
          <p:cNvSpPr txBox="1">
            <a:spLocks noChangeArrowheads="1"/>
          </p:cNvSpPr>
          <p:nvPr/>
        </p:nvSpPr>
        <p:spPr bwMode="auto">
          <a:xfrm>
            <a:off x="5181600" y="4110038"/>
            <a:ext cx="129540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800" dirty="0">
                <a:latin typeface="Arial" charset="0"/>
              </a:rPr>
              <a:t>Lower # </a:t>
            </a:r>
          </a:p>
          <a:p>
            <a:pPr algn="ctr" eaLnBrk="1" hangingPunct="1">
              <a:spcBef>
                <a:spcPct val="50000"/>
              </a:spcBef>
            </a:pPr>
            <a:r>
              <a:rPr lang="en-US" sz="1800" dirty="0">
                <a:latin typeface="Arial" charset="0"/>
              </a:rPr>
              <a:t>=</a:t>
            </a:r>
          </a:p>
          <a:p>
            <a:pPr algn="ctr" eaLnBrk="1" hangingPunct="1">
              <a:spcBef>
                <a:spcPct val="50000"/>
              </a:spcBef>
            </a:pPr>
            <a:r>
              <a:rPr lang="en-US" sz="1800" dirty="0">
                <a:latin typeface="Arial" charset="0"/>
              </a:rPr>
              <a:t> more $ </a:t>
            </a:r>
          </a:p>
          <a:p>
            <a:pPr algn="ctr" eaLnBrk="1" hangingPunct="1">
              <a:spcBef>
                <a:spcPct val="50000"/>
              </a:spcBef>
            </a:pPr>
            <a:r>
              <a:rPr lang="en-US" sz="1800" dirty="0">
                <a:latin typeface="Arial" charset="0"/>
              </a:rPr>
              <a:t>withheld</a:t>
            </a:r>
          </a:p>
        </p:txBody>
      </p:sp>
      <p:sp>
        <p:nvSpPr>
          <p:cNvPr id="116745" name="Text Box 9"/>
          <p:cNvSpPr txBox="1">
            <a:spLocks noChangeArrowheads="1"/>
          </p:cNvSpPr>
          <p:nvPr/>
        </p:nvSpPr>
        <p:spPr bwMode="auto">
          <a:xfrm rot="-1503059">
            <a:off x="1143000" y="3440410"/>
            <a:ext cx="198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800" dirty="0" smtClean="0">
                <a:latin typeface="Arial" charset="0"/>
              </a:rPr>
              <a:t>Higher net pay but lower</a:t>
            </a:r>
            <a:r>
              <a:rPr lang="en-US" sz="1800" dirty="0" smtClean="0">
                <a:latin typeface="Arial" charset="0"/>
              </a:rPr>
              <a:t> </a:t>
            </a:r>
            <a:r>
              <a:rPr lang="en-US" sz="1800" dirty="0">
                <a:latin typeface="Arial" charset="0"/>
              </a:rPr>
              <a:t>chance of tax return.</a:t>
            </a:r>
          </a:p>
        </p:txBody>
      </p:sp>
      <p:sp>
        <p:nvSpPr>
          <p:cNvPr id="116746" name="Text Box 10"/>
          <p:cNvSpPr txBox="1">
            <a:spLocks noChangeArrowheads="1"/>
          </p:cNvSpPr>
          <p:nvPr/>
        </p:nvSpPr>
        <p:spPr bwMode="auto">
          <a:xfrm rot="1534782">
            <a:off x="6477000" y="3378111"/>
            <a:ext cx="1981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800" dirty="0" smtClean="0">
                <a:latin typeface="Arial" charset="0"/>
              </a:rPr>
              <a:t>Lower net pay but greater </a:t>
            </a:r>
            <a:r>
              <a:rPr lang="en-US" sz="1800" dirty="0">
                <a:latin typeface="Arial" charset="0"/>
              </a:rPr>
              <a:t>chance of tax return.</a:t>
            </a:r>
          </a:p>
        </p:txBody>
      </p:sp>
    </p:spTree>
    <p:extLst>
      <p:ext uri="{BB962C8B-B14F-4D97-AF65-F5344CB8AC3E}">
        <p14:creationId xmlns:p14="http://schemas.microsoft.com/office/powerpoint/2010/main" val="5130171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dirty="0" smtClean="0"/>
              <a:t>I9</a:t>
            </a:r>
          </a:p>
        </p:txBody>
      </p:sp>
      <p:sp>
        <p:nvSpPr>
          <p:cNvPr id="117763" name="Rectangle 3"/>
          <p:cNvSpPr>
            <a:spLocks noGrp="1" noChangeArrowheads="1"/>
          </p:cNvSpPr>
          <p:nvPr>
            <p:ph sz="quarter" idx="1"/>
          </p:nvPr>
        </p:nvSpPr>
        <p:spPr>
          <a:xfrm>
            <a:off x="914400" y="1295400"/>
            <a:ext cx="7543800" cy="4572000"/>
          </a:xfrm>
        </p:spPr>
        <p:txBody>
          <a:bodyPr>
            <a:normAutofit fontScale="92500" lnSpcReduction="10000"/>
          </a:bodyPr>
          <a:lstStyle/>
          <a:p>
            <a:pPr eaLnBrk="1" hangingPunct="1"/>
            <a:r>
              <a:rPr lang="en-US" sz="3200" dirty="0" smtClean="0"/>
              <a:t>An I-9 Form is the Employment Eligibility Verification Form required by the Immigration and Naturalization Services (INS) to verify your identity and your eligibility to work. </a:t>
            </a:r>
          </a:p>
          <a:p>
            <a:pPr eaLnBrk="1" hangingPunct="1"/>
            <a:r>
              <a:rPr lang="en-US" sz="3200" dirty="0" smtClean="0"/>
              <a:t>All employees must complete this form and provide valid original identifications. </a:t>
            </a:r>
          </a:p>
          <a:p>
            <a:pPr eaLnBrk="1" hangingPunct="1"/>
            <a:r>
              <a:rPr lang="en-US" sz="3200" dirty="0" smtClean="0"/>
              <a:t>You are not eligible for pay until Payroll Services receives a satisfactory I-9</a:t>
            </a:r>
            <a:r>
              <a:rPr lang="en-US" sz="3200" dirty="0" smtClean="0"/>
              <a:t>.</a:t>
            </a:r>
          </a:p>
          <a:p>
            <a:pPr eaLnBrk="1" hangingPunct="1"/>
            <a:r>
              <a:rPr lang="en-US" sz="3200" dirty="0" smtClean="0"/>
              <a:t>Includes two forms of identify and/or eligibility.</a:t>
            </a:r>
            <a:r>
              <a:rPr lang="en-US" sz="2800" dirty="0" smtClean="0"/>
              <a:t/>
            </a:r>
            <a:br>
              <a:rPr lang="en-US" sz="2800" dirty="0" smtClean="0"/>
            </a:br>
            <a:endParaRPr lang="en-US" sz="2800" dirty="0" smtClean="0"/>
          </a:p>
        </p:txBody>
      </p:sp>
      <p:pic>
        <p:nvPicPr>
          <p:cNvPr id="4" name="Picture 6" descr="C:\Documents and Settings\500001682\Local Settings\Temporary Internet Files\Content.IE5\QV91G1DL\MC90044173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3340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0597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914400" y="274638"/>
            <a:ext cx="7772400" cy="639762"/>
          </a:xfrm>
        </p:spPr>
        <p:txBody>
          <a:bodyPr>
            <a:normAutofit fontScale="90000"/>
          </a:bodyPr>
          <a:lstStyle/>
          <a:p>
            <a:pPr eaLnBrk="1" hangingPunct="1"/>
            <a:r>
              <a:rPr lang="en-US" dirty="0" smtClean="0"/>
              <a:t>I-9</a:t>
            </a:r>
          </a:p>
        </p:txBody>
      </p:sp>
      <p:graphicFrame>
        <p:nvGraphicFramePr>
          <p:cNvPr id="1026" name="Object 3"/>
          <p:cNvGraphicFramePr>
            <a:graphicFrameLocks noGrp="1" noChangeAspect="1"/>
          </p:cNvGraphicFramePr>
          <p:nvPr>
            <p:ph sz="quarter" idx="1"/>
            <p:extLst>
              <p:ext uri="{D42A27DB-BD31-4B8C-83A1-F6EECF244321}">
                <p14:modId xmlns:p14="http://schemas.microsoft.com/office/powerpoint/2010/main" val="2988312419"/>
              </p:ext>
            </p:extLst>
          </p:nvPr>
        </p:nvGraphicFramePr>
        <p:xfrm>
          <a:off x="121227" y="838200"/>
          <a:ext cx="4450773" cy="5759824"/>
        </p:xfrm>
        <a:graphic>
          <a:graphicData uri="http://schemas.openxmlformats.org/presentationml/2006/ole">
            <mc:AlternateContent xmlns:mc="http://schemas.openxmlformats.org/markup-compatibility/2006">
              <mc:Choice xmlns:v="urn:schemas-microsoft-com:vml" Requires="v">
                <p:oleObj spid="_x0000_s1072" name="Acrobat Document" r:id="rId4" imgW="5830114" imgH="7542857" progId="AcroExch.Document.7">
                  <p:embed/>
                </p:oleObj>
              </mc:Choice>
              <mc:Fallback>
                <p:oleObj name="Acrobat Document" r:id="rId4" imgW="5830114" imgH="7542857" progId="AcroExch.Document.7">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227" y="838200"/>
                        <a:ext cx="4450773" cy="5759824"/>
                      </a:xfrm>
                      <a:prstGeom prst="rect">
                        <a:avLst/>
                      </a:prstGeom>
                      <a:noFill/>
                      <a:ln w="9525">
                        <a:solidFill>
                          <a:schemeClr val="tx1"/>
                        </a:solidFill>
                        <a:miter lim="800000"/>
                        <a:headEnd/>
                        <a:tailEnd/>
                      </a:ln>
                      <a:effectLst/>
                      <a:extLst/>
                    </p:spPr>
                  </p:pic>
                </p:oleObj>
              </mc:Fallback>
            </mc:AlternateContent>
          </a:graphicData>
        </a:graphic>
      </p:graphicFrame>
      <p:graphicFrame>
        <p:nvGraphicFramePr>
          <p:cNvPr id="1027" name="Object 4"/>
          <p:cNvGraphicFramePr>
            <a:graphicFrameLocks noGrp="1" noChangeAspect="1"/>
          </p:cNvGraphicFramePr>
          <p:nvPr>
            <p:ph sz="quarter" idx="2"/>
            <p:extLst>
              <p:ext uri="{D42A27DB-BD31-4B8C-83A1-F6EECF244321}">
                <p14:modId xmlns:p14="http://schemas.microsoft.com/office/powerpoint/2010/main" val="3427086878"/>
              </p:ext>
            </p:extLst>
          </p:nvPr>
        </p:nvGraphicFramePr>
        <p:xfrm>
          <a:off x="4648199" y="838200"/>
          <a:ext cx="4450773" cy="5759824"/>
        </p:xfrm>
        <a:graphic>
          <a:graphicData uri="http://schemas.openxmlformats.org/presentationml/2006/ole">
            <mc:AlternateContent xmlns:mc="http://schemas.openxmlformats.org/markup-compatibility/2006">
              <mc:Choice xmlns:v="urn:schemas-microsoft-com:vml" Requires="v">
                <p:oleObj spid="_x0000_s1073" name="Acrobat Document" r:id="rId6" imgW="5830114" imgH="7542857" progId="AcroExch.Document.7">
                  <p:embed/>
                </p:oleObj>
              </mc:Choice>
              <mc:Fallback>
                <p:oleObj name="Acrobat Document" r:id="rId6" imgW="5830114" imgH="7542857" progId="AcroExch.Document.7">
                  <p:embed/>
                  <p:pic>
                    <p:nvPicPr>
                      <p:cNvPr id="0" name="Picture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199" y="838200"/>
                        <a:ext cx="4450773" cy="5759824"/>
                      </a:xfrm>
                      <a:prstGeom prst="rect">
                        <a:avLst/>
                      </a:prstGeom>
                      <a:noFill/>
                      <a:ln w="9525">
                        <a:solidFill>
                          <a:schemeClr val="tx1"/>
                        </a:solidFill>
                        <a:miter lim="800000"/>
                        <a:headEnd/>
                        <a:tailEnd/>
                      </a:ln>
                      <a:effectLst/>
                      <a:extLst/>
                    </p:spPr>
                  </p:pic>
                </p:oleObj>
              </mc:Fallback>
            </mc:AlternateContent>
          </a:graphicData>
        </a:graphic>
      </p:graphicFrame>
    </p:spTree>
    <p:extLst>
      <p:ext uri="{BB962C8B-B14F-4D97-AF65-F5344CB8AC3E}">
        <p14:creationId xmlns:p14="http://schemas.microsoft.com/office/powerpoint/2010/main" val="818065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dirty="0" smtClean="0"/>
              <a:t>W-2</a:t>
            </a:r>
          </a:p>
        </p:txBody>
      </p:sp>
      <p:sp>
        <p:nvSpPr>
          <p:cNvPr id="2052" name="Rectangle 3"/>
          <p:cNvSpPr>
            <a:spLocks noGrp="1" noChangeArrowheads="1"/>
          </p:cNvSpPr>
          <p:nvPr>
            <p:ph sz="quarter" idx="2"/>
          </p:nvPr>
        </p:nvSpPr>
        <p:spPr>
          <a:xfrm>
            <a:off x="762000" y="4343400"/>
            <a:ext cx="7920990" cy="2362200"/>
          </a:xfrm>
        </p:spPr>
        <p:txBody>
          <a:bodyPr>
            <a:noAutofit/>
          </a:bodyPr>
          <a:lstStyle/>
          <a:p>
            <a:pPr eaLnBrk="1" hangingPunct="1"/>
            <a:r>
              <a:rPr lang="en-US" sz="2800" dirty="0" smtClean="0"/>
              <a:t>Reflects all taxable wages you received during the calendar year and all taxes withheld from those wages. </a:t>
            </a:r>
          </a:p>
          <a:p>
            <a:pPr eaLnBrk="1" hangingPunct="1"/>
            <a:r>
              <a:rPr lang="en-US" sz="2800" dirty="0" smtClean="0"/>
              <a:t>The form serves as an annual report that enables you to file your personal income tax return with the Internal Revenue Service. </a:t>
            </a:r>
          </a:p>
        </p:txBody>
      </p:sp>
      <p:sp>
        <p:nvSpPr>
          <p:cNvPr id="2" name="Content Placeholder 1"/>
          <p:cNvSpPr>
            <a:spLocks noGrp="1"/>
          </p:cNvSpPr>
          <p:nvPr>
            <p:ph sz="quarter" idx="1"/>
          </p:nvPr>
        </p:nvSpPr>
        <p:spPr/>
        <p:txBody>
          <a:bodyPr/>
          <a:lstStyle/>
          <a:p>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447800"/>
            <a:ext cx="7488795" cy="282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7443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dirty="0" smtClean="0"/>
              <a:t>1040 EZ</a:t>
            </a:r>
          </a:p>
        </p:txBody>
      </p:sp>
      <p:graphicFrame>
        <p:nvGraphicFramePr>
          <p:cNvPr id="3074" name="Object 4"/>
          <p:cNvGraphicFramePr>
            <a:graphicFrameLocks noGrp="1" noChangeAspect="1"/>
          </p:cNvGraphicFramePr>
          <p:nvPr>
            <p:ph sz="quarter" idx="1"/>
          </p:nvPr>
        </p:nvGraphicFramePr>
        <p:xfrm>
          <a:off x="1376363" y="1600200"/>
          <a:ext cx="3651250" cy="4724400"/>
        </p:xfrm>
        <a:graphic>
          <a:graphicData uri="http://schemas.openxmlformats.org/presentationml/2006/ole">
            <mc:AlternateContent xmlns:mc="http://schemas.openxmlformats.org/markup-compatibility/2006">
              <mc:Choice xmlns:v="urn:schemas-microsoft-com:vml" Requires="v">
                <p:oleObj spid="_x0000_s3099" name="Acrobat Document" r:id="rId4" imgW="5830114" imgH="7542857" progId="AcroExch.Document.7">
                  <p:embed/>
                </p:oleObj>
              </mc:Choice>
              <mc:Fallback>
                <p:oleObj name="Acrobat Document" r:id="rId4" imgW="5830114" imgH="7542857" progId="AcroExch.Document.7">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6363" y="1600200"/>
                        <a:ext cx="3651250" cy="4724400"/>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Text Box 3"/>
          <p:cNvSpPr txBox="1">
            <a:spLocks noChangeArrowheads="1"/>
          </p:cNvSpPr>
          <p:nvPr/>
        </p:nvSpPr>
        <p:spPr bwMode="auto">
          <a:xfrm>
            <a:off x="2422525" y="1870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3077" name="Text Box 5"/>
          <p:cNvSpPr txBox="1">
            <a:spLocks noChangeArrowheads="1"/>
          </p:cNvSpPr>
          <p:nvPr/>
        </p:nvSpPr>
        <p:spPr bwMode="auto">
          <a:xfrm>
            <a:off x="5029200" y="1524000"/>
            <a:ext cx="2971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dirty="0">
                <a:latin typeface="Arial" charset="0"/>
              </a:rPr>
              <a:t>Similar to the 1040 income tax form, 1040EZ is a faster and easier way to file your </a:t>
            </a:r>
            <a:r>
              <a:rPr lang="en-US" dirty="0" smtClean="0">
                <a:latin typeface="Arial" charset="0"/>
              </a:rPr>
              <a:t>Federal Income Tax Return</a:t>
            </a:r>
            <a:r>
              <a:rPr lang="en-US" dirty="0" smtClean="0">
                <a:latin typeface="Arial" charset="0"/>
              </a:rPr>
              <a:t>. </a:t>
            </a:r>
            <a:r>
              <a:rPr lang="en-US" dirty="0">
                <a:latin typeface="Arial" charset="0"/>
              </a:rPr>
              <a:t>This form is only eligible for people with income less than $50,000 and interest income of $400 or less. </a:t>
            </a:r>
          </a:p>
          <a:p>
            <a:pPr algn="ctr" eaLnBrk="1" hangingPunct="1">
              <a:spcBef>
                <a:spcPct val="50000"/>
              </a:spcBef>
            </a:pPr>
            <a:endParaRPr lang="en-US" dirty="0">
              <a:solidFill>
                <a:srgbClr val="000099"/>
              </a:solidFill>
              <a:latin typeface="Arial" charset="0"/>
            </a:endParaRPr>
          </a:p>
        </p:txBody>
      </p:sp>
    </p:spTree>
    <p:extLst>
      <p:ext uri="{BB962C8B-B14F-4D97-AF65-F5344CB8AC3E}">
        <p14:creationId xmlns:p14="http://schemas.microsoft.com/office/powerpoint/2010/main" val="39176028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400800" y="1752600"/>
            <a:ext cx="2209800" cy="3200400"/>
          </a:xfrm>
        </p:spPr>
        <p:txBody>
          <a:bodyPr/>
          <a:lstStyle/>
          <a:p>
            <a:pPr eaLnBrk="1" hangingPunct="1"/>
            <a:r>
              <a:rPr lang="en-US" dirty="0" smtClean="0"/>
              <a:t>Utah State Tax</a:t>
            </a:r>
            <a:br>
              <a:rPr lang="en-US" dirty="0" smtClean="0"/>
            </a:br>
            <a:r>
              <a:rPr lang="en-US" dirty="0" smtClean="0"/>
              <a:t>Form</a:t>
            </a:r>
          </a:p>
        </p:txBody>
      </p:sp>
      <p:graphicFrame>
        <p:nvGraphicFramePr>
          <p:cNvPr id="4098" name="Object 3"/>
          <p:cNvGraphicFramePr>
            <a:graphicFrameLocks noGrp="1" noChangeAspect="1"/>
          </p:cNvGraphicFramePr>
          <p:nvPr>
            <p:ph sz="quarter" idx="1"/>
          </p:nvPr>
        </p:nvGraphicFramePr>
        <p:xfrm>
          <a:off x="1068388" y="0"/>
          <a:ext cx="5299075" cy="6858000"/>
        </p:xfrm>
        <a:graphic>
          <a:graphicData uri="http://schemas.openxmlformats.org/presentationml/2006/ole">
            <mc:AlternateContent xmlns:mc="http://schemas.openxmlformats.org/markup-compatibility/2006">
              <mc:Choice xmlns:v="urn:schemas-microsoft-com:vml" Requires="v">
                <p:oleObj spid="_x0000_s4121" name="Acrobat Document" r:id="rId4" imgW="5830114" imgH="7542857" progId="AcroExch.Document.7">
                  <p:embed/>
                </p:oleObj>
              </mc:Choice>
              <mc:Fallback>
                <p:oleObj name="Acrobat Document" r:id="rId4" imgW="5830114" imgH="7542857" progId="AcroExch.Document.7">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8388" y="0"/>
                        <a:ext cx="5299075" cy="6858000"/>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0" name="Picture 4" descr="MPj0422442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4800600"/>
            <a:ext cx="251460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8939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title"/>
          </p:nvPr>
        </p:nvSpPr>
        <p:spPr>
          <a:noFill/>
        </p:spPr>
        <p:txBody>
          <a:bodyPr/>
          <a:lstStyle/>
          <a:p>
            <a:pPr eaLnBrk="1" hangingPunct="1"/>
            <a:r>
              <a:rPr lang="en-US" sz="3600" dirty="0" smtClean="0"/>
              <a:t>Tax Simulation</a:t>
            </a:r>
            <a:endParaRPr lang="en-US" sz="3600" dirty="0" smtClean="0"/>
          </a:p>
        </p:txBody>
      </p:sp>
      <p:sp>
        <p:nvSpPr>
          <p:cNvPr id="118786" name="Rectangle 2"/>
          <p:cNvSpPr>
            <a:spLocks noGrp="1" noChangeArrowheads="1"/>
          </p:cNvSpPr>
          <p:nvPr>
            <p:ph sz="quarter" idx="1"/>
          </p:nvPr>
        </p:nvSpPr>
        <p:spPr/>
        <p:txBody>
          <a:bodyPr>
            <a:normAutofit fontScale="92500"/>
          </a:bodyPr>
          <a:lstStyle/>
          <a:p>
            <a:r>
              <a:rPr lang="en-US" dirty="0">
                <a:hlinkClick r:id="rId3"/>
              </a:rPr>
              <a:t>http://</a:t>
            </a:r>
            <a:r>
              <a:rPr lang="en-US" dirty="0" smtClean="0">
                <a:hlinkClick r:id="rId3"/>
              </a:rPr>
              <a:t>www.irs.gov/Individuals/Students</a:t>
            </a:r>
            <a:endParaRPr lang="en-US" dirty="0" smtClean="0"/>
          </a:p>
          <a:p>
            <a:r>
              <a:rPr lang="en-US" dirty="0" smtClean="0"/>
              <a:t>Choose UNDERSTANDING TAXES.</a:t>
            </a:r>
          </a:p>
          <a:p>
            <a:r>
              <a:rPr lang="en-US" dirty="0" smtClean="0"/>
              <a:t>Choose the STUDENT SITE.</a:t>
            </a:r>
          </a:p>
          <a:p>
            <a:r>
              <a:rPr lang="en-US" dirty="0" smtClean="0"/>
              <a:t>Click on SIMULATIONS.</a:t>
            </a:r>
            <a:endParaRPr lang="en-US" dirty="0"/>
          </a:p>
          <a:p>
            <a:r>
              <a:rPr lang="en-US" dirty="0" smtClean="0"/>
              <a:t>Complete </a:t>
            </a:r>
            <a:r>
              <a:rPr lang="en-US" dirty="0" smtClean="0"/>
              <a:t>the simulations for: Lawrence Red Owl, Cicely King, &amp; Monica </a:t>
            </a:r>
            <a:r>
              <a:rPr lang="en-US" dirty="0" err="1" smtClean="0"/>
              <a:t>Lindo</a:t>
            </a:r>
            <a:endParaRPr lang="en-US" dirty="0"/>
          </a:p>
          <a:p>
            <a:pPr eaLnBrk="1" hangingPunct="1"/>
            <a:endParaRPr lang="en-US" dirty="0" smtClean="0"/>
          </a:p>
          <a:p>
            <a:pPr eaLnBrk="1" hangingPunct="1">
              <a:buFontTx/>
              <a:buNone/>
            </a:pPr>
            <a:endParaRPr lang="en-US" dirty="0" smtClean="0"/>
          </a:p>
        </p:txBody>
      </p:sp>
      <p:sp>
        <p:nvSpPr>
          <p:cNvPr id="2" name="Content Placeholder 1"/>
          <p:cNvSpPr>
            <a:spLocks noGrp="1"/>
          </p:cNvSpPr>
          <p:nvPr>
            <p:ph sz="quarter" idx="2"/>
          </p:nvPr>
        </p:nvSpPr>
        <p:spPr/>
        <p:txBody>
          <a:bodyPr>
            <a:normAutofit fontScale="92500"/>
          </a:bodyPr>
          <a:lstStyle/>
          <a:p>
            <a:endParaRPr lang="en-US"/>
          </a:p>
        </p:txBody>
      </p:sp>
      <p:pic>
        <p:nvPicPr>
          <p:cNvPr id="11878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31429" t="15237" r="20952" b="10857"/>
          <a:stretch>
            <a:fillRect/>
          </a:stretch>
        </p:blipFill>
        <p:spPr bwMode="auto">
          <a:xfrm>
            <a:off x="4648200" y="1371600"/>
            <a:ext cx="4343400" cy="421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6079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dirty="0" smtClean="0"/>
              <a:t>Earning Power</a:t>
            </a:r>
          </a:p>
        </p:txBody>
      </p:sp>
      <p:sp>
        <p:nvSpPr>
          <p:cNvPr id="129027" name="Rectangle 3"/>
          <p:cNvSpPr>
            <a:spLocks noGrp="1" noChangeArrowheads="1"/>
          </p:cNvSpPr>
          <p:nvPr>
            <p:ph sz="quarter" idx="1"/>
          </p:nvPr>
        </p:nvSpPr>
        <p:spPr/>
        <p:txBody>
          <a:bodyPr>
            <a:normAutofit/>
          </a:bodyPr>
          <a:lstStyle/>
          <a:p>
            <a:pPr eaLnBrk="1" hangingPunct="1">
              <a:lnSpc>
                <a:spcPct val="90000"/>
              </a:lnSpc>
            </a:pPr>
            <a:r>
              <a:rPr lang="en-US" sz="2800" dirty="0" smtClean="0"/>
              <a:t>Earning power is the ability to earn money in exchange for work.  How much you earn depends on the value of your skills in the marketplace.</a:t>
            </a:r>
          </a:p>
        </p:txBody>
      </p:sp>
      <p:sp>
        <p:nvSpPr>
          <p:cNvPr id="2" name="Content Placeholder 1"/>
          <p:cNvSpPr>
            <a:spLocks noGrp="1"/>
          </p:cNvSpPr>
          <p:nvPr>
            <p:ph sz="quarter" idx="2"/>
          </p:nvPr>
        </p:nvSpPr>
        <p:spPr/>
        <p:txBody>
          <a:bodyPr>
            <a:normAutofit/>
          </a:bodyPr>
          <a:lstStyle/>
          <a:p>
            <a:r>
              <a:rPr lang="en-US" sz="2800" dirty="0"/>
              <a:t>An individual’s value as a worker – the wage or salary received for a specific job – is related to the skill level and education of the worker, the demand for that work in society, and the availability of qualified workers.</a:t>
            </a:r>
          </a:p>
          <a:p>
            <a:endParaRPr lang="en-US" dirty="0"/>
          </a:p>
        </p:txBody>
      </p:sp>
      <p:pic>
        <p:nvPicPr>
          <p:cNvPr id="6" name="Picture 6" descr="C:\Documents and Settings\500001682\Local Settings\Temporary Internet Files\Content.IE5\QV91G1DL\MC90044173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0980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5568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Earning Power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Several ways to increase your earning power are:</a:t>
            </a:r>
          </a:p>
          <a:p>
            <a:pPr marL="777240" lvl="1" indent="-457200">
              <a:buFont typeface="+mj-lt"/>
              <a:buAutoNum type="arabicPeriod"/>
            </a:pPr>
            <a:r>
              <a:rPr lang="en-US" u="sng" dirty="0" smtClean="0"/>
              <a:t>One – increase the amount of time you work </a:t>
            </a:r>
            <a:r>
              <a:rPr lang="en-US" dirty="0" smtClean="0"/>
              <a:t>(E.g. if you get paid by the hour, you can work more hours, thus earning more money)</a:t>
            </a:r>
          </a:p>
          <a:p>
            <a:pPr marL="777240" lvl="1" indent="-457200">
              <a:buFont typeface="+mj-lt"/>
              <a:buAutoNum type="arabicPeriod"/>
            </a:pPr>
            <a:r>
              <a:rPr lang="en-US" u="sng" dirty="0" smtClean="0"/>
              <a:t>Two – do more while on the job </a:t>
            </a:r>
            <a:r>
              <a:rPr lang="en-US" dirty="0" smtClean="0"/>
              <a:t>(E.g. if you have a job selling and make commissions on how much you sell, the more you sell, the more you earn)</a:t>
            </a:r>
          </a:p>
          <a:p>
            <a:pPr marL="777240" lvl="1" indent="-457200">
              <a:buFont typeface="+mj-lt"/>
              <a:buAutoNum type="arabicPeriod"/>
            </a:pPr>
            <a:r>
              <a:rPr lang="en-US" u="sng" dirty="0" smtClean="0"/>
              <a:t>Three – do work of high quality </a:t>
            </a:r>
            <a:r>
              <a:rPr lang="en-US" dirty="0" smtClean="0"/>
              <a:t>(E.g. by producing higher quality merchandise to sell, customers will come to you because they believe your product will be of higher value)</a:t>
            </a:r>
          </a:p>
          <a:p>
            <a:pPr marL="777240" lvl="1" indent="-457200">
              <a:buFont typeface="+mj-lt"/>
              <a:buAutoNum type="arabicPeriod"/>
            </a:pPr>
            <a:r>
              <a:rPr lang="en-US" u="sng" dirty="0" smtClean="0"/>
              <a:t>Four – gain more knowledge, experience and or skills/training </a:t>
            </a:r>
            <a:r>
              <a:rPr lang="en-US" dirty="0" smtClean="0"/>
              <a:t>(E.g. the more knowledge, experience, skills/training you have the greater ability you have to handle a wider variety of tasks, in addition to having more qualities that employers want and more choice for the job YOU want)</a:t>
            </a:r>
          </a:p>
          <a:p>
            <a:endParaRPr lang="en-US" dirty="0"/>
          </a:p>
        </p:txBody>
      </p:sp>
    </p:spTree>
    <p:extLst>
      <p:ext uri="{BB962C8B-B14F-4D97-AF65-F5344CB8AC3E}">
        <p14:creationId xmlns:p14="http://schemas.microsoft.com/office/powerpoint/2010/main" val="35722414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Wages</a:t>
            </a:r>
            <a:endParaRPr lang="en-US" dirty="0"/>
          </a:p>
        </p:txBody>
      </p:sp>
      <p:sp>
        <p:nvSpPr>
          <p:cNvPr id="3" name="Content Placeholder 2"/>
          <p:cNvSpPr>
            <a:spLocks noGrp="1"/>
          </p:cNvSpPr>
          <p:nvPr>
            <p:ph sz="quarter" idx="1"/>
          </p:nvPr>
        </p:nvSpPr>
        <p:spPr/>
        <p:txBody>
          <a:bodyPr>
            <a:normAutofit fontScale="92500"/>
          </a:bodyPr>
          <a:lstStyle/>
          <a:p>
            <a:r>
              <a:rPr lang="en-US" dirty="0" smtClean="0"/>
              <a:t>Utah Minimum Wage: $7.25 </a:t>
            </a:r>
            <a:r>
              <a:rPr lang="en-US" dirty="0" smtClean="0"/>
              <a:t>an hour.  </a:t>
            </a:r>
            <a:endParaRPr lang="en-US" dirty="0" smtClean="0"/>
          </a:p>
          <a:p>
            <a:r>
              <a:rPr lang="en-US" dirty="0" smtClean="0"/>
              <a:t>Part </a:t>
            </a:r>
            <a:r>
              <a:rPr lang="en-US" dirty="0" smtClean="0"/>
              <a:t>time is considered </a:t>
            </a:r>
            <a:r>
              <a:rPr lang="en-US" dirty="0" smtClean="0"/>
              <a:t>less than 30-35 hours per week.</a:t>
            </a:r>
            <a:endParaRPr lang="en-US" dirty="0" smtClean="0"/>
          </a:p>
          <a:p>
            <a:r>
              <a:rPr lang="en-US" dirty="0" smtClean="0"/>
              <a:t>Full </a:t>
            </a:r>
            <a:r>
              <a:rPr lang="en-US" dirty="0" smtClean="0"/>
              <a:t>time is considered </a:t>
            </a:r>
            <a:r>
              <a:rPr lang="en-US" dirty="0" smtClean="0"/>
              <a:t>35+ hours per week.</a:t>
            </a:r>
            <a:endParaRPr lang="en-US" dirty="0" smtClean="0"/>
          </a:p>
          <a:p>
            <a:r>
              <a:rPr lang="en-US" dirty="0" smtClean="0"/>
              <a:t>Any hours worked over 40 hours are considered overtime and must be compensated at a time and a half. </a:t>
            </a:r>
          </a:p>
          <a:p>
            <a:pPr lvl="1"/>
            <a:r>
              <a:rPr lang="en-US" dirty="0" smtClean="0"/>
              <a:t>Example: If regular wage is $10/hour, the first 40 hours will be paid at that wage. Any hours over 40 will be calculated at $15/hour.</a:t>
            </a:r>
          </a:p>
          <a:p>
            <a:r>
              <a:rPr lang="en-US" dirty="0" smtClean="0"/>
              <a:t>Pay </a:t>
            </a:r>
            <a:r>
              <a:rPr lang="en-US" dirty="0" smtClean="0"/>
              <a:t>is </a:t>
            </a:r>
            <a:r>
              <a:rPr lang="en-US" i="1" dirty="0" smtClean="0"/>
              <a:t>usually</a:t>
            </a:r>
            <a:r>
              <a:rPr lang="en-US" dirty="0" smtClean="0"/>
              <a:t> determined by the level of education, training, and skills you have.  The more education you have, the better pay, the more training you have the better the pay, and you guessed it, the more skills you have the better the pay.</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Benefits</a:t>
            </a:r>
            <a:endParaRPr lang="en-US" dirty="0"/>
          </a:p>
        </p:txBody>
      </p:sp>
      <p:sp>
        <p:nvSpPr>
          <p:cNvPr id="3" name="Content Placeholder 2"/>
          <p:cNvSpPr>
            <a:spLocks noGrp="1"/>
          </p:cNvSpPr>
          <p:nvPr>
            <p:ph sz="quarter" idx="1"/>
          </p:nvPr>
        </p:nvSpPr>
        <p:spPr>
          <a:xfrm>
            <a:off x="914400" y="1447800"/>
            <a:ext cx="3749040" cy="5029200"/>
          </a:xfrm>
        </p:spPr>
        <p:txBody>
          <a:bodyPr>
            <a:normAutofit/>
          </a:bodyPr>
          <a:lstStyle/>
          <a:p>
            <a:r>
              <a:rPr lang="en-US" dirty="0" smtClean="0"/>
              <a:t>Earning power can include not only income but employee benefits.</a:t>
            </a:r>
            <a:endParaRPr lang="en-US" dirty="0" smtClean="0"/>
          </a:p>
          <a:p>
            <a:r>
              <a:rPr lang="en-US" dirty="0" smtClean="0"/>
              <a:t>Benefits </a:t>
            </a:r>
            <a:r>
              <a:rPr lang="en-US" dirty="0"/>
              <a:t>usually cost your employer between 33% and 50% of your pay.  You will want to find out what benefits are offered if any BEFORE you commit to the company, by asking in the interview or when researching the </a:t>
            </a:r>
            <a:r>
              <a:rPr lang="en-US" dirty="0" smtClean="0"/>
              <a:t>company.</a:t>
            </a:r>
            <a:endParaRPr lang="en-US" dirty="0"/>
          </a:p>
          <a:p>
            <a:endParaRPr lang="en-US" dirty="0"/>
          </a:p>
        </p:txBody>
      </p:sp>
      <p:pic>
        <p:nvPicPr>
          <p:cNvPr id="5122" name="Picture 2" descr="C:\Documents and Settings\500001682\Local Settings\Temporary Internet Files\Content.IE5\DHLOOLG1\MC900015839[1].wmf"/>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838200"/>
            <a:ext cx="1925726" cy="192572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Documents and Settings\500001682\Local Settings\Temporary Internet Files\Content.IE5\3HE2SDZA\MC90005687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905000"/>
            <a:ext cx="1817827" cy="16056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Documents and Settings\500001682\Local Settings\Temporary Internet Files\Content.IE5\EOSA3U87\MC90007875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0396" y="2238174"/>
            <a:ext cx="2220004" cy="3935896"/>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Documents and Settings\500001682\Local Settings\Temporary Internet Files\Content.IE5\3HE2SDZA\MP90044399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0637" y="4360718"/>
            <a:ext cx="2587752" cy="172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9955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Examples of Employee Benefits</a:t>
            </a:r>
            <a:endParaRPr lang="en-US" dirty="0"/>
          </a:p>
        </p:txBody>
      </p:sp>
      <p:sp>
        <p:nvSpPr>
          <p:cNvPr id="3" name="Content Placeholder 2"/>
          <p:cNvSpPr>
            <a:spLocks noGrp="1"/>
          </p:cNvSpPr>
          <p:nvPr>
            <p:ph sz="quarter" idx="1"/>
          </p:nvPr>
        </p:nvSpPr>
        <p:spPr/>
        <p:txBody>
          <a:bodyPr>
            <a:normAutofit fontScale="92500"/>
          </a:bodyPr>
          <a:lstStyle/>
          <a:p>
            <a:r>
              <a:rPr lang="en-US" dirty="0" smtClean="0"/>
              <a:t>Health, dental, and eye care insurance</a:t>
            </a:r>
          </a:p>
          <a:p>
            <a:r>
              <a:rPr lang="en-US" dirty="0" smtClean="0"/>
              <a:t>Life insurance/disability insurance</a:t>
            </a:r>
          </a:p>
          <a:p>
            <a:r>
              <a:rPr lang="en-US" dirty="0" smtClean="0"/>
              <a:t>Retirement benefits</a:t>
            </a:r>
          </a:p>
          <a:p>
            <a:r>
              <a:rPr lang="en-US" dirty="0" smtClean="0"/>
              <a:t>Tax-deferred retirement plan</a:t>
            </a:r>
          </a:p>
          <a:p>
            <a:r>
              <a:rPr lang="en-US" dirty="0" smtClean="0"/>
              <a:t>Paid sick days (usually 5-10 per year)</a:t>
            </a:r>
          </a:p>
          <a:p>
            <a:r>
              <a:rPr lang="en-US" dirty="0" smtClean="0"/>
              <a:t>Vacation Pay</a:t>
            </a:r>
          </a:p>
          <a:p>
            <a:r>
              <a:rPr lang="en-US" dirty="0" smtClean="0"/>
              <a:t>Direct Deposit (possible convenience)</a:t>
            </a:r>
          </a:p>
          <a:p>
            <a:endParaRPr lang="en-US" dirty="0"/>
          </a:p>
        </p:txBody>
      </p:sp>
      <p:sp>
        <p:nvSpPr>
          <p:cNvPr id="5" name="Content Placeholder 4"/>
          <p:cNvSpPr>
            <a:spLocks noGrp="1"/>
          </p:cNvSpPr>
          <p:nvPr>
            <p:ph sz="quarter" idx="2"/>
          </p:nvPr>
        </p:nvSpPr>
        <p:spPr/>
        <p:txBody>
          <a:bodyPr>
            <a:normAutofit fontScale="92500"/>
          </a:bodyPr>
          <a:lstStyle/>
          <a:p>
            <a:r>
              <a:rPr lang="en-US" dirty="0" smtClean="0"/>
              <a:t>Complete Exercise 7E on page 103 of the </a:t>
            </a:r>
            <a:r>
              <a:rPr lang="en-US" dirty="0" err="1" smtClean="0"/>
              <a:t>Nefe</a:t>
            </a:r>
            <a:r>
              <a:rPr lang="en-US" dirty="0" smtClean="0"/>
              <a:t> Book.</a:t>
            </a:r>
            <a:endParaRPr lang="en-US" dirty="0"/>
          </a:p>
        </p:txBody>
      </p:sp>
      <p:pic>
        <p:nvPicPr>
          <p:cNvPr id="11266" name="Picture 2" descr="C:\Documents and Settings\500001682\Local Settings\Temporary Internet Files\Content.IE5\4S0R07TP\MC9002918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89560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Documents and Settings\500001682\Local Settings\Temporary Internet Files\Content.IE5\DGVQURLT\MC90009473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381000"/>
            <a:ext cx="1018386" cy="1088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5704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Hurray you got the job, now what!  </a:t>
            </a:r>
            <a:endParaRPr lang="en-US" dirty="0"/>
          </a:p>
        </p:txBody>
      </p:sp>
      <p:sp>
        <p:nvSpPr>
          <p:cNvPr id="3" name="Content Placeholder 2"/>
          <p:cNvSpPr>
            <a:spLocks noGrp="1"/>
          </p:cNvSpPr>
          <p:nvPr>
            <p:ph sz="quarter" idx="1"/>
          </p:nvPr>
        </p:nvSpPr>
        <p:spPr/>
        <p:txBody>
          <a:bodyPr>
            <a:normAutofit/>
          </a:bodyPr>
          <a:lstStyle/>
          <a:p>
            <a:r>
              <a:rPr lang="en-US" dirty="0" smtClean="0"/>
              <a:t>Have you stopped to consider some hidden costs to think about with in a job?  The following are just a few costs to consider:	</a:t>
            </a:r>
          </a:p>
          <a:p>
            <a:pPr lvl="1"/>
            <a:r>
              <a:rPr lang="en-US" dirty="0" smtClean="0"/>
              <a:t>Transportation</a:t>
            </a:r>
          </a:p>
          <a:p>
            <a:pPr lvl="1"/>
            <a:r>
              <a:rPr lang="en-US" dirty="0" smtClean="0"/>
              <a:t>Clothing</a:t>
            </a:r>
          </a:p>
          <a:p>
            <a:pPr lvl="1"/>
            <a:r>
              <a:rPr lang="en-US" dirty="0" smtClean="0"/>
              <a:t>Food (Lunches)</a:t>
            </a:r>
          </a:p>
          <a:p>
            <a:pPr lvl="1"/>
            <a:r>
              <a:rPr lang="en-US" dirty="0" smtClean="0"/>
              <a:t>Child or Adult Care</a:t>
            </a:r>
          </a:p>
          <a:p>
            <a:pPr lvl="1"/>
            <a:r>
              <a:rPr lang="en-US" dirty="0" smtClean="0"/>
              <a:t>Union dues</a:t>
            </a:r>
          </a:p>
          <a:p>
            <a:endParaRPr lang="en-US" dirty="0"/>
          </a:p>
        </p:txBody>
      </p:sp>
    </p:spTree>
    <p:extLst>
      <p:ext uri="{BB962C8B-B14F-4D97-AF65-F5344CB8AC3E}">
        <p14:creationId xmlns:p14="http://schemas.microsoft.com/office/powerpoint/2010/main" val="37450586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704</TotalTime>
  <Words>1985</Words>
  <Application>Microsoft Office PowerPoint</Application>
  <PresentationFormat>On-screen Show (4:3)</PresentationFormat>
  <Paragraphs>222</Paragraphs>
  <Slides>37</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Equity</vt:lpstr>
      <vt:lpstr>Acrobat Document</vt:lpstr>
      <vt:lpstr>Earning Power &amp; Withholdings</vt:lpstr>
      <vt:lpstr>Standard 2 Students will understand sources of income and the relationship between income and career preparation.</vt:lpstr>
      <vt:lpstr>Think, Write, Share</vt:lpstr>
      <vt:lpstr>Earning Power</vt:lpstr>
      <vt:lpstr>Earning Power</vt:lpstr>
      <vt:lpstr>Employee Wages</vt:lpstr>
      <vt:lpstr>Employee Benefits</vt:lpstr>
      <vt:lpstr>Examples of Employee Benefits</vt:lpstr>
      <vt:lpstr>Hurray you got the job, now what!  </vt:lpstr>
      <vt:lpstr>TRY IT! Find the answers to the following Earning Power problem.</vt:lpstr>
      <vt:lpstr>PowerPoint Presentation</vt:lpstr>
      <vt:lpstr>Standard 2 Students will understand sources of income and the relationship between income and career preparation.</vt:lpstr>
      <vt:lpstr>Net Income vs. Gross Income</vt:lpstr>
      <vt:lpstr>Required Payroll Deductions</vt:lpstr>
      <vt:lpstr>Voluntary Payroll Deductions</vt:lpstr>
      <vt:lpstr>What are taxes?</vt:lpstr>
      <vt:lpstr>State &amp; Federal Income Tax</vt:lpstr>
      <vt:lpstr>Social Security</vt:lpstr>
      <vt:lpstr>Social Security</vt:lpstr>
      <vt:lpstr>Medicare</vt:lpstr>
      <vt:lpstr>Other Taxes</vt:lpstr>
      <vt:lpstr>What is our tax money used for?</vt:lpstr>
      <vt:lpstr>Tax Costs</vt:lpstr>
      <vt:lpstr>Tax Costs</vt:lpstr>
      <vt:lpstr>Tax Costs</vt:lpstr>
      <vt:lpstr>Tax Costs</vt:lpstr>
      <vt:lpstr>Plan Ahead</vt:lpstr>
      <vt:lpstr>Pay Stub</vt:lpstr>
      <vt:lpstr>Common Tax Forms</vt:lpstr>
      <vt:lpstr>W4</vt:lpstr>
      <vt:lpstr>W4</vt:lpstr>
      <vt:lpstr>I9</vt:lpstr>
      <vt:lpstr>I-9</vt:lpstr>
      <vt:lpstr>W-2</vt:lpstr>
      <vt:lpstr>1040 EZ</vt:lpstr>
      <vt:lpstr>Utah State Tax Form</vt:lpstr>
      <vt:lpstr>Tax Simulation</vt:lpstr>
    </vt:vector>
  </TitlesOfParts>
  <Company>Utah Valley State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Julianna &amp; Joseph</dc:creator>
  <cp:lastModifiedBy>Windows User</cp:lastModifiedBy>
  <cp:revision>35</cp:revision>
  <cp:lastPrinted>2010-12-20T14:44:40Z</cp:lastPrinted>
  <dcterms:created xsi:type="dcterms:W3CDTF">2010-09-09T03:26:14Z</dcterms:created>
  <dcterms:modified xsi:type="dcterms:W3CDTF">2012-11-08T21:52:07Z</dcterms:modified>
</cp:coreProperties>
</file>