
<file path=[Content_Types].xml><?xml version="1.0" encoding="utf-8"?>
<Types xmlns="http://schemas.openxmlformats.org/package/2006/content-types"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1" r:id="rId4"/>
    <p:sldId id="262" r:id="rId5"/>
    <p:sldId id="263" r:id="rId6"/>
    <p:sldId id="264" r:id="rId7"/>
    <p:sldId id="277" r:id="rId8"/>
    <p:sldId id="279" r:id="rId9"/>
    <p:sldId id="269" r:id="rId10"/>
    <p:sldId id="280" r:id="rId11"/>
    <p:sldId id="288" r:id="rId12"/>
    <p:sldId id="285" r:id="rId13"/>
    <p:sldId id="286" r:id="rId14"/>
    <p:sldId id="287" r:id="rId15"/>
    <p:sldId id="270" r:id="rId16"/>
    <p:sldId id="258" r:id="rId17"/>
    <p:sldId id="284" r:id="rId18"/>
    <p:sldId id="282" r:id="rId19"/>
    <p:sldId id="291" r:id="rId20"/>
    <p:sldId id="294" r:id="rId21"/>
    <p:sldId id="293" r:id="rId22"/>
    <p:sldId id="295" r:id="rId23"/>
    <p:sldId id="296" r:id="rId24"/>
    <p:sldId id="297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0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3A8CF-E2EC-4312-B972-5B3D06658B95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E5DDE-6F2B-4902-927A-AEC381D6A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3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E5DDE-6F2B-4902-927A-AEC381D6AC8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6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E5DDE-6F2B-4902-927A-AEC381D6AC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8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BC217-BA75-4162-B0CC-C3DA8202CB2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6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D3F4787-44C8-49BE-B89F-23C8AA5E2902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33746B-F989-4A17-A490-A94F8F20CA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Ponzi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bb.org/" TargetMode="External"/><Relationship Id="rId5" Type="http://schemas.openxmlformats.org/officeDocument/2006/relationships/hyperlink" Target="http://www.ftc.gov/" TargetMode="External"/><Relationship Id="rId4" Type="http://schemas.openxmlformats.org/officeDocument/2006/relationships/hyperlink" Target="http://www.familyfinance.montana.edu/curriculum.php?categoryID=1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Consumer Awareness &amp; 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 smtClean="0"/>
              <a:t>Common Frauds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a</a:t>
            </a:r>
            <a:r>
              <a:rPr lang="en-US" dirty="0"/>
              <a:t>.  Foreign Scams</a:t>
            </a:r>
          </a:p>
          <a:p>
            <a:pPr marL="109728" indent="0">
              <a:buNone/>
            </a:pPr>
            <a:r>
              <a:rPr lang="en-US" dirty="0" smtClean="0"/>
              <a:t>b</a:t>
            </a:r>
            <a:r>
              <a:rPr lang="en-US" dirty="0"/>
              <a:t>.  Telemarketing Scams</a:t>
            </a:r>
          </a:p>
          <a:p>
            <a:pPr marL="109728" indent="0">
              <a:buNone/>
            </a:pPr>
            <a:r>
              <a:rPr lang="en-US" dirty="0" smtClean="0"/>
              <a:t>c</a:t>
            </a:r>
            <a:r>
              <a:rPr lang="en-US" dirty="0"/>
              <a:t>.  Advance – Fee </a:t>
            </a:r>
            <a:r>
              <a:rPr lang="en-US" dirty="0" smtClean="0"/>
              <a:t>Loans</a:t>
            </a:r>
            <a:endParaRPr lang="en-US" dirty="0"/>
          </a:p>
          <a:p>
            <a:pPr marL="109728" indent="0">
              <a:buNone/>
            </a:pPr>
            <a:r>
              <a:rPr lang="en-US" b="1" dirty="0" smtClean="0"/>
              <a:t>d</a:t>
            </a:r>
            <a:r>
              <a:rPr lang="en-US" b="1" dirty="0"/>
              <a:t>.  Credit Repairs</a:t>
            </a:r>
          </a:p>
          <a:p>
            <a:pPr marL="109728" indent="0">
              <a:buNone/>
            </a:pPr>
            <a:r>
              <a:rPr lang="en-US" dirty="0" smtClean="0"/>
              <a:t>g</a:t>
            </a:r>
            <a:r>
              <a:rPr lang="en-US" dirty="0"/>
              <a:t>.  Magazine Subscriptions Scams</a:t>
            </a:r>
          </a:p>
          <a:p>
            <a:pPr marL="109728" indent="0">
              <a:buNone/>
            </a:pPr>
            <a:r>
              <a:rPr lang="en-US" dirty="0" smtClean="0"/>
              <a:t>h</a:t>
            </a:r>
            <a:r>
              <a:rPr lang="en-US" dirty="0"/>
              <a:t>.  Toll – Free Scams</a:t>
            </a:r>
          </a:p>
          <a:p>
            <a:pPr marL="109728" indent="0">
              <a:buNone/>
            </a:pPr>
            <a:r>
              <a:rPr lang="en-US" dirty="0" smtClean="0"/>
              <a:t>i</a:t>
            </a:r>
            <a:r>
              <a:rPr lang="en-US" dirty="0"/>
              <a:t>.  International Phone Scams</a:t>
            </a:r>
          </a:p>
          <a:p>
            <a:pPr marL="109728" indent="0">
              <a:buNone/>
            </a:pPr>
            <a:r>
              <a:rPr lang="en-US" dirty="0" smtClean="0"/>
              <a:t>j</a:t>
            </a:r>
            <a:r>
              <a:rPr lang="en-US" dirty="0"/>
              <a:t>.  Prepaid Phone Card Scams</a:t>
            </a:r>
          </a:p>
          <a:p>
            <a:pPr marL="109728" indent="0">
              <a:buNone/>
            </a:pPr>
            <a:r>
              <a:rPr lang="en-US" b="1" dirty="0" smtClean="0"/>
              <a:t>l. Ponzi Scheme</a:t>
            </a:r>
          </a:p>
          <a:p>
            <a:pPr marL="109728" indent="0">
              <a:buNone/>
            </a:pPr>
            <a:r>
              <a:rPr lang="en-US" b="1" dirty="0" smtClean="0"/>
              <a:t>m. Pyramid Scheme</a:t>
            </a:r>
          </a:p>
          <a:p>
            <a:pPr marL="109728" indent="0">
              <a:buNone/>
            </a:pPr>
            <a:r>
              <a:rPr lang="en-US" b="1" dirty="0" smtClean="0"/>
              <a:t>n. Affinity Fraud</a:t>
            </a:r>
          </a:p>
          <a:p>
            <a:pPr marL="109728" indent="0">
              <a:buNone/>
            </a:pPr>
            <a:r>
              <a:rPr lang="en-US" dirty="0"/>
              <a:t>http://saltlakecity.fbi.gov/multimedia/fraud052410/fraud052410.htm</a:t>
            </a:r>
          </a:p>
          <a:p>
            <a:endParaRPr lang="en-US" dirty="0"/>
          </a:p>
        </p:txBody>
      </p:sp>
      <p:pic>
        <p:nvPicPr>
          <p:cNvPr id="8194" name="Picture 2" descr="http://upload.wikimedia.org/wikipedia/commons/0/0a/Ponz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93482"/>
            <a:ext cx="2074297" cy="27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3879" y="2967335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VIDEOS!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96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enity_theft_information_sheet_13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4" t="28889" r="7630" b="26666"/>
          <a:stretch/>
        </p:blipFill>
        <p:spPr>
          <a:xfrm>
            <a:off x="182592" y="685800"/>
            <a:ext cx="3791858" cy="5833627"/>
          </a:xfrm>
          <a:prstGeom prst="rect">
            <a:avLst/>
          </a:prstGeom>
        </p:spPr>
      </p:pic>
      <p:pic>
        <p:nvPicPr>
          <p:cNvPr id="5" name="Picture 4" descr="idenity_theft_information_sheet_13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53333" r="44533" b="23334"/>
          <a:stretch/>
        </p:blipFill>
        <p:spPr>
          <a:xfrm>
            <a:off x="3974450" y="1752600"/>
            <a:ext cx="499291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enity_theft_information_sheet_13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11111" r="7630" b="8889"/>
          <a:stretch/>
        </p:blipFill>
        <p:spPr>
          <a:xfrm>
            <a:off x="1828800" y="121920"/>
            <a:ext cx="556260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enity_theft_information_sheet_13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12223" r="7630" b="8889"/>
          <a:stretch/>
        </p:blipFill>
        <p:spPr>
          <a:xfrm>
            <a:off x="1752600" y="116840"/>
            <a:ext cx="5562600" cy="65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to do if Identity Theft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dirty="0"/>
              <a:t>No matter how careful a person may </a:t>
            </a:r>
            <a:r>
              <a:rPr lang="en-US" dirty="0" smtClean="0"/>
              <a:t>be, identity </a:t>
            </a:r>
            <a:r>
              <a:rPr lang="en-US" dirty="0"/>
              <a:t>theft can happen. If a </a:t>
            </a:r>
            <a:r>
              <a:rPr lang="en-US" dirty="0" smtClean="0"/>
              <a:t>person believes </a:t>
            </a:r>
            <a:r>
              <a:rPr lang="en-US" dirty="0"/>
              <a:t>he or she may be a victim, they</a:t>
            </a:r>
          </a:p>
          <a:p>
            <a:pPr marL="109728" indent="0">
              <a:buNone/>
            </a:pPr>
            <a:r>
              <a:rPr lang="en-US" dirty="0"/>
              <a:t>must follow these basic </a:t>
            </a:r>
            <a:r>
              <a:rPr lang="en-US" dirty="0" smtClean="0"/>
              <a:t>rules. </a:t>
            </a:r>
          </a:p>
          <a:p>
            <a:pPr marL="109728" indent="0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u="sng" dirty="0"/>
              <a:t>Act immediately</a:t>
            </a:r>
            <a:r>
              <a:rPr lang="en-US" dirty="0"/>
              <a:t>.</a:t>
            </a:r>
          </a:p>
          <a:p>
            <a:pPr marL="109728" indent="0">
              <a:buNone/>
            </a:pPr>
            <a:r>
              <a:rPr lang="en-US" dirty="0"/>
              <a:t>2. </a:t>
            </a:r>
            <a:r>
              <a:rPr lang="en-US" u="sng" dirty="0"/>
              <a:t>Keep a detailed record </a:t>
            </a:r>
            <a:r>
              <a:rPr lang="en-US" dirty="0" smtClean="0"/>
              <a:t>of correspondence </a:t>
            </a:r>
            <a:r>
              <a:rPr lang="en-US" dirty="0"/>
              <a:t>and phone </a:t>
            </a:r>
            <a:r>
              <a:rPr lang="en-US" dirty="0" smtClean="0"/>
              <a:t>records. These </a:t>
            </a:r>
            <a:r>
              <a:rPr lang="en-US" dirty="0"/>
              <a:t>records should include </a:t>
            </a:r>
            <a:r>
              <a:rPr lang="en-US" dirty="0" smtClean="0"/>
              <a:t>the date</a:t>
            </a:r>
            <a:r>
              <a:rPr lang="en-US" dirty="0"/>
              <a:t>, contact person, and any </a:t>
            </a:r>
            <a:r>
              <a:rPr lang="en-US" dirty="0" smtClean="0"/>
              <a:t>specific comments </a:t>
            </a:r>
            <a:r>
              <a:rPr lang="en-US" dirty="0"/>
              <a:t>made or actions </a:t>
            </a:r>
            <a:r>
              <a:rPr lang="en-US" dirty="0" smtClean="0"/>
              <a:t>which will </a:t>
            </a:r>
            <a:r>
              <a:rPr lang="en-US" dirty="0"/>
              <a:t>occur.</a:t>
            </a:r>
          </a:p>
          <a:p>
            <a:pPr marL="109728" indent="0">
              <a:buNone/>
            </a:pPr>
            <a:r>
              <a:rPr lang="en-US" dirty="0"/>
              <a:t>3. </a:t>
            </a:r>
            <a:r>
              <a:rPr lang="en-US" u="sng" dirty="0"/>
              <a:t>Contact the three major </a:t>
            </a:r>
            <a:r>
              <a:rPr lang="en-US" u="sng" dirty="0" smtClean="0"/>
              <a:t>credit bureaus </a:t>
            </a:r>
            <a:r>
              <a:rPr lang="en-US" dirty="0"/>
              <a:t>and request a “fraud </a:t>
            </a:r>
            <a:r>
              <a:rPr lang="en-US" dirty="0" smtClean="0"/>
              <a:t>alert” on </a:t>
            </a:r>
            <a:r>
              <a:rPr lang="en-US" dirty="0"/>
              <a:t>file. Write a letter requesting no</a:t>
            </a:r>
          </a:p>
          <a:p>
            <a:pPr marL="109728" indent="0">
              <a:buNone/>
            </a:pPr>
            <a:r>
              <a:rPr lang="en-US" dirty="0"/>
              <a:t>new accounts are opened </a:t>
            </a:r>
            <a:r>
              <a:rPr lang="en-US" dirty="0" smtClean="0"/>
              <a:t>without written </a:t>
            </a:r>
            <a:r>
              <a:rPr lang="en-US" dirty="0"/>
              <a:t>permission. In </a:t>
            </a:r>
            <a:r>
              <a:rPr lang="en-US" dirty="0" smtClean="0"/>
              <a:t>addition, request </a:t>
            </a:r>
            <a:r>
              <a:rPr lang="en-US" dirty="0"/>
              <a:t>a credit report from </a:t>
            </a:r>
            <a:r>
              <a:rPr lang="en-US" dirty="0" smtClean="0"/>
              <a:t>each bureau</a:t>
            </a:r>
            <a:r>
              <a:rPr lang="en-US" dirty="0"/>
              <a:t>. Carefully review the </a:t>
            </a:r>
            <a:r>
              <a:rPr lang="en-US" dirty="0" smtClean="0"/>
              <a:t>reports to </a:t>
            </a:r>
            <a:r>
              <a:rPr lang="en-US" dirty="0"/>
              <a:t>ensure they are accurate.</a:t>
            </a:r>
          </a:p>
          <a:p>
            <a:pPr marL="109728" indent="0">
              <a:buNone/>
            </a:pPr>
            <a:r>
              <a:rPr lang="en-US" dirty="0"/>
              <a:t>4. </a:t>
            </a:r>
            <a:r>
              <a:rPr lang="en-US" u="sng" dirty="0"/>
              <a:t>Close all accounts which have </a:t>
            </a:r>
            <a:r>
              <a:rPr lang="en-US" u="sng" dirty="0" smtClean="0"/>
              <a:t>been tampered </a:t>
            </a:r>
            <a:r>
              <a:rPr lang="en-US" u="sng" dirty="0"/>
              <a:t>with </a:t>
            </a:r>
            <a:r>
              <a:rPr lang="en-US" dirty="0"/>
              <a:t>or </a:t>
            </a:r>
            <a:r>
              <a:rPr lang="en-US" dirty="0" smtClean="0"/>
              <a:t>opened fraudulently</a:t>
            </a:r>
            <a:r>
              <a:rPr lang="en-US" dirty="0"/>
              <a:t>. When opening </a:t>
            </a:r>
            <a:r>
              <a:rPr lang="en-US" dirty="0" smtClean="0"/>
              <a:t>new accounts</a:t>
            </a:r>
            <a:r>
              <a:rPr lang="en-US" dirty="0"/>
              <a:t>, use different </a:t>
            </a:r>
            <a:r>
              <a:rPr lang="en-US" dirty="0" smtClean="0"/>
              <a:t>passwords and </a:t>
            </a:r>
            <a:r>
              <a:rPr lang="en-US" dirty="0"/>
              <a:t>pin numbers.</a:t>
            </a:r>
          </a:p>
          <a:p>
            <a:pPr marL="109728" indent="0">
              <a:buNone/>
            </a:pPr>
            <a:r>
              <a:rPr lang="en-US" dirty="0"/>
              <a:t>5. File a police report with the </a:t>
            </a:r>
            <a:r>
              <a:rPr lang="en-US" dirty="0" smtClean="0"/>
              <a:t>local police </a:t>
            </a:r>
            <a:r>
              <a:rPr lang="en-US" dirty="0"/>
              <a:t>or in the local </a:t>
            </a:r>
            <a:r>
              <a:rPr lang="en-US" dirty="0" smtClean="0"/>
              <a:t>community where </a:t>
            </a:r>
            <a:r>
              <a:rPr lang="en-US" dirty="0"/>
              <a:t>the theft took place.</a:t>
            </a:r>
          </a:p>
          <a:p>
            <a:pPr marL="109728" indent="0">
              <a:buNone/>
            </a:pPr>
            <a:r>
              <a:rPr lang="en-US" dirty="0"/>
              <a:t>6. </a:t>
            </a:r>
            <a:r>
              <a:rPr lang="en-US" u="sng" dirty="0"/>
              <a:t>File a complaint with the </a:t>
            </a:r>
            <a:r>
              <a:rPr lang="en-US" u="sng" dirty="0" smtClean="0"/>
              <a:t>Federal Trade </a:t>
            </a:r>
            <a:r>
              <a:rPr lang="en-US" u="sng" dirty="0"/>
              <a:t>Commission </a:t>
            </a:r>
            <a:r>
              <a:rPr lang="en-US" dirty="0" smtClean="0"/>
              <a:t>at </a:t>
            </a:r>
            <a:r>
              <a:rPr lang="en-US" dirty="0"/>
              <a:t>1.877.ID.THEFT.</a:t>
            </a:r>
          </a:p>
        </p:txBody>
      </p:sp>
    </p:spTree>
    <p:extLst>
      <p:ext uri="{BB962C8B-B14F-4D97-AF65-F5344CB8AC3E}">
        <p14:creationId xmlns:p14="http://schemas.microsoft.com/office/powerpoint/2010/main" val="28706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Agencies &amp; Sources of Assistance</a:t>
            </a:r>
          </a:p>
        </p:txBody>
      </p:sp>
      <p:graphicFrame>
        <p:nvGraphicFramePr>
          <p:cNvPr id="476208" name="Group 48"/>
          <p:cNvGraphicFramePr>
            <a:graphicFrameLocks noGrp="1"/>
          </p:cNvGraphicFramePr>
          <p:nvPr/>
        </p:nvGraphicFramePr>
        <p:xfrm>
          <a:off x="1371600" y="1828800"/>
          <a:ext cx="7086600" cy="3949893"/>
        </p:xfrm>
        <a:graphic>
          <a:graphicData uri="http://schemas.openxmlformats.org/drawingml/2006/table">
            <a:tbl>
              <a:tblPr/>
              <a:tblGrid>
                <a:gridCol w="4429125"/>
                <a:gridCol w="265747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</a:rPr>
                        <a:t>Food &amp; Drug Administration (FDA)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  <a:hlinkClick r:id="rId3"/>
                        </a:rPr>
                        <a:t>www.fda.gov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</a:rPr>
                        <a:t>Consumer Product Safety Commission (CPSC)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  <a:hlinkClick r:id="rId4"/>
                        </a:rPr>
                        <a:t>www.cpsc.gov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</a:rPr>
                        <a:t>Federal Trade Commission (FTC)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  <a:hlinkClick r:id="rId5"/>
                        </a:rPr>
                        <a:t>www.ftc.gov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</a:rPr>
                        <a:t>Better Business Bureau (BBB)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  <a:hlinkClick r:id="rId6"/>
                        </a:rPr>
                        <a:t>www.bbb.org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</a:rPr>
                        <a:t>Bureau of Consumer Protection (BCP)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  <a:hlinkClick r:id="rId5"/>
                        </a:rPr>
                        <a:t>www.ftc.gov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</a:rPr>
                        <a:t>Consumer Unions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</a:rPr>
                        <a:t>(Consumer Product-Testing Organizations)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</a:rPr>
                        <a:t>Consumer Report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</a:rPr>
                        <a:t>Consumer Research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ill Sans MT" pitchFamily="34" charset="0"/>
                        </a:rPr>
                        <a:t>Changing Times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8378" name="Text Box 49"/>
          <p:cNvSpPr txBox="1">
            <a:spLocks noChangeArrowheads="1"/>
          </p:cNvSpPr>
          <p:nvPr/>
        </p:nvSpPr>
        <p:spPr bwMode="auto">
          <a:xfrm>
            <a:off x="3200400" y="5867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Gill Sans MT Condensed" pitchFamily="34" charset="0"/>
              </a:rPr>
              <a:t>Source:  USOE Adult Roles &amp; Responsibilities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&amp; Collections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8292"/>
            <a:ext cx="4038600" cy="386835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Collection Tips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Prioritize your bills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Don’t offer anything you can’t afford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Don’t tell them your life story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Stay calm and focused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Keep notes of the call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Get proof of pymt in writing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Negotiate at the end of the month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6241987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b="1" dirty="0"/>
              <a:t>Contest Cons</a:t>
            </a:r>
          </a:p>
          <a:p>
            <a:pPr marL="109728" indent="0">
              <a:buNone/>
            </a:pPr>
            <a:r>
              <a:rPr lang="en-US" sz="2100" dirty="0" smtClean="0"/>
              <a:t>a</a:t>
            </a:r>
            <a:r>
              <a:rPr lang="en-US" sz="2100" dirty="0"/>
              <a:t>.  What They Are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1</a:t>
            </a:r>
            <a:r>
              <a:rPr lang="en-US" sz="2100" dirty="0"/>
              <a:t>.  Promotions that use </a:t>
            </a:r>
            <a:r>
              <a:rPr lang="en-US" sz="2100" dirty="0" smtClean="0"/>
              <a:t>	deceptively </a:t>
            </a:r>
            <a:r>
              <a:rPr lang="en-US" sz="2100" dirty="0"/>
              <a:t>advertised prices</a:t>
            </a:r>
          </a:p>
          <a:p>
            <a:pPr marL="109728" indent="0">
              <a:buNone/>
            </a:pPr>
            <a:r>
              <a:rPr lang="en-US" sz="2100" dirty="0" smtClean="0"/>
              <a:t>b</a:t>
            </a:r>
            <a:r>
              <a:rPr lang="en-US" sz="2100" dirty="0"/>
              <a:t>.  What To Watch For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1</a:t>
            </a:r>
            <a:r>
              <a:rPr lang="en-US" sz="2100" dirty="0"/>
              <a:t>.  Offers or notices </a:t>
            </a:r>
            <a:r>
              <a:rPr lang="en-US" sz="2100" dirty="0" smtClean="0"/>
              <a:t>	announcing </a:t>
            </a:r>
            <a:r>
              <a:rPr lang="en-US" sz="2100" dirty="0"/>
              <a:t>“fabulous” </a:t>
            </a:r>
            <a:r>
              <a:rPr lang="en-US" sz="2100" dirty="0" smtClean="0"/>
              <a:t>	prizes</a:t>
            </a:r>
            <a:endParaRPr lang="en-US" sz="2100" dirty="0"/>
          </a:p>
          <a:p>
            <a:pPr marL="109728" indent="0">
              <a:buNone/>
            </a:pPr>
            <a:r>
              <a:rPr lang="en-US" sz="2100" dirty="0" smtClean="0"/>
              <a:t>	2</a:t>
            </a:r>
            <a:r>
              <a:rPr lang="en-US" sz="2100" dirty="0"/>
              <a:t>.  High – Pressure sales techniques</a:t>
            </a:r>
          </a:p>
          <a:p>
            <a:pPr marL="109728" indent="0">
              <a:buNone/>
            </a:pPr>
            <a:r>
              <a:rPr lang="en-US" sz="2100" dirty="0" smtClean="0"/>
              <a:t>c</a:t>
            </a:r>
            <a:r>
              <a:rPr lang="en-US" sz="2100" dirty="0"/>
              <a:t>.  How To Avoid Being A Victim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1</a:t>
            </a:r>
            <a:r>
              <a:rPr lang="en-US" sz="2100" dirty="0"/>
              <a:t>.  Consider any purchases </a:t>
            </a:r>
            <a:r>
              <a:rPr lang="en-US" sz="2100" dirty="0" smtClean="0"/>
              <a:t>	carefully </a:t>
            </a:r>
            <a:r>
              <a:rPr lang="en-US" sz="2100" dirty="0"/>
              <a:t>before signing a </a:t>
            </a:r>
            <a:r>
              <a:rPr lang="en-US" sz="2100" dirty="0" smtClean="0"/>
              <a:t>	contract</a:t>
            </a:r>
            <a:endParaRPr lang="en-US" sz="2100" dirty="0"/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2</a:t>
            </a:r>
            <a:r>
              <a:rPr lang="en-US" sz="2100" dirty="0"/>
              <a:t>.  Don’t be deceived by </a:t>
            </a:r>
            <a:r>
              <a:rPr lang="en-US" sz="2100" dirty="0" smtClean="0"/>
              <a:t>	letters 	that </a:t>
            </a:r>
            <a:r>
              <a:rPr lang="en-US" sz="2100" dirty="0"/>
              <a:t>look official or </a:t>
            </a:r>
            <a:r>
              <a:rPr lang="en-US" sz="2100" dirty="0" smtClean="0"/>
              <a:t>	urgent</a:t>
            </a:r>
            <a:endParaRPr lang="en-US" sz="2100" dirty="0"/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3</a:t>
            </a:r>
            <a:r>
              <a:rPr lang="en-US" sz="2100" dirty="0"/>
              <a:t>.  Read the letter carefully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4</a:t>
            </a:r>
            <a:r>
              <a:rPr lang="en-US" sz="2100" dirty="0"/>
              <a:t>.  Think carefully before </a:t>
            </a:r>
            <a:r>
              <a:rPr lang="en-US" sz="2100" dirty="0" smtClean="0"/>
              <a:t>	you attend </a:t>
            </a:r>
            <a:r>
              <a:rPr lang="en-US" sz="2100" dirty="0"/>
              <a:t>a sales meeting </a:t>
            </a:r>
          </a:p>
          <a:p>
            <a:pPr marL="109728" indent="0">
              <a:buNone/>
            </a:pPr>
            <a:r>
              <a:rPr lang="en-US" sz="2100" dirty="0"/>
              <a:t>	5.  If you attend a sales </a:t>
            </a:r>
            <a:r>
              <a:rPr lang="en-US" sz="2100" dirty="0" smtClean="0"/>
              <a:t>		meeting</a:t>
            </a:r>
            <a:r>
              <a:rPr lang="en-US" sz="2100" dirty="0"/>
              <a:t>, don’t sign a </a:t>
            </a:r>
            <a:r>
              <a:rPr lang="en-US" sz="2100" dirty="0" smtClean="0"/>
              <a:t>	contract 	or </a:t>
            </a:r>
            <a:r>
              <a:rPr lang="en-US" sz="2100" dirty="0"/>
              <a:t>give a sales </a:t>
            </a:r>
            <a:r>
              <a:rPr lang="en-US" sz="2100" dirty="0" smtClean="0"/>
              <a:t>	person a	deposit </a:t>
            </a:r>
            <a:r>
              <a:rPr lang="en-US" sz="2100" dirty="0"/>
              <a:t>right </a:t>
            </a:r>
            <a:r>
              <a:rPr lang="en-US" sz="2100" dirty="0" smtClean="0"/>
              <a:t>away</a:t>
            </a:r>
            <a:endParaRPr lang="en-US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6089587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2100" b="1" dirty="0"/>
              <a:t>Work-At-Home Schemes</a:t>
            </a:r>
          </a:p>
          <a:p>
            <a:pPr marL="109728" indent="0">
              <a:buNone/>
            </a:pPr>
            <a:r>
              <a:rPr lang="en-US" sz="2100" dirty="0" smtClean="0"/>
              <a:t>a</a:t>
            </a:r>
            <a:r>
              <a:rPr lang="en-US" sz="2100" dirty="0"/>
              <a:t>.  Common Schemes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1</a:t>
            </a:r>
            <a:r>
              <a:rPr lang="en-US" sz="2100" dirty="0"/>
              <a:t>.  Envelope Stuffing</a:t>
            </a:r>
          </a:p>
          <a:p>
            <a:pPr marL="109728" indent="0">
              <a:buNone/>
            </a:pPr>
            <a:r>
              <a:rPr lang="en-US" sz="2100" dirty="0"/>
              <a:t>	2.  Assembly or Craft </a:t>
            </a:r>
            <a:r>
              <a:rPr lang="en-US" sz="2100" dirty="0" smtClean="0"/>
              <a:t>Wok</a:t>
            </a:r>
            <a:r>
              <a:rPr lang="en-US" sz="2100" dirty="0"/>
              <a:t>		3.  Reading Books</a:t>
            </a:r>
          </a:p>
          <a:p>
            <a:pPr marL="109728" indent="0">
              <a:buNone/>
            </a:pPr>
            <a:r>
              <a:rPr lang="en-US" sz="2100" dirty="0" smtClean="0"/>
              <a:t>b</a:t>
            </a:r>
            <a:r>
              <a:rPr lang="en-US" sz="2100" dirty="0"/>
              <a:t>.  To Avoid Being A Victim, Find </a:t>
            </a:r>
            <a:r>
              <a:rPr lang="en-US" sz="2100" dirty="0" smtClean="0"/>
              <a:t>	Out</a:t>
            </a:r>
            <a:endParaRPr lang="en-US" sz="2100" dirty="0"/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1</a:t>
            </a:r>
            <a:r>
              <a:rPr lang="en-US" sz="2100" dirty="0"/>
              <a:t>.  What task you will be </a:t>
            </a:r>
            <a:r>
              <a:rPr lang="en-US" sz="2100" dirty="0" smtClean="0"/>
              <a:t>	required </a:t>
            </a:r>
            <a:r>
              <a:rPr lang="en-US" sz="2100" dirty="0"/>
              <a:t>to perform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2</a:t>
            </a:r>
            <a:r>
              <a:rPr lang="en-US" sz="2100" dirty="0"/>
              <a:t>.  If you will be paid on </a:t>
            </a:r>
            <a:r>
              <a:rPr lang="en-US" sz="2100" dirty="0" smtClean="0"/>
              <a:t>	salary 	or </a:t>
            </a:r>
            <a:r>
              <a:rPr lang="en-US" sz="2100" dirty="0"/>
              <a:t>commission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3</a:t>
            </a:r>
            <a:r>
              <a:rPr lang="en-US" sz="2100" dirty="0"/>
              <a:t>.  Who will pay you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4</a:t>
            </a:r>
            <a:r>
              <a:rPr lang="en-US" sz="2100" dirty="0"/>
              <a:t>.  When will you get your </a:t>
            </a:r>
            <a:r>
              <a:rPr lang="en-US" sz="2100" dirty="0" smtClean="0"/>
              <a:t>	first pay </a:t>
            </a:r>
            <a:r>
              <a:rPr lang="en-US" sz="2100" dirty="0"/>
              <a:t>check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5</a:t>
            </a:r>
            <a:r>
              <a:rPr lang="en-US" sz="2100" dirty="0"/>
              <a:t>.  The total cost of the </a:t>
            </a:r>
            <a:r>
              <a:rPr lang="en-US" sz="2100" dirty="0" smtClean="0"/>
              <a:t>	work-	at-home </a:t>
            </a:r>
            <a:r>
              <a:rPr lang="en-US" sz="2100" dirty="0"/>
              <a:t>program</a:t>
            </a:r>
          </a:p>
          <a:p>
            <a:pPr marL="109728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6</a:t>
            </a:r>
            <a:r>
              <a:rPr lang="en-US" sz="2100" dirty="0"/>
              <a:t>.  The company’s reputation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consumers don’t pay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loss of income (48%)</a:t>
            </a:r>
          </a:p>
          <a:p>
            <a:pPr eaLnBrk="1" hangingPunct="1"/>
            <a:r>
              <a:rPr lang="en-US" altLang="en-US" dirty="0" smtClean="0"/>
              <a:t>Unemployment (24%)</a:t>
            </a:r>
          </a:p>
          <a:p>
            <a:pPr eaLnBrk="1" hangingPunct="1"/>
            <a:r>
              <a:rPr lang="en-US" altLang="en-US" dirty="0" smtClean="0"/>
              <a:t>Illness (16%)</a:t>
            </a:r>
          </a:p>
          <a:p>
            <a:pPr eaLnBrk="1" hangingPunct="1"/>
            <a:r>
              <a:rPr lang="en-US" altLang="en-US" dirty="0" smtClean="0"/>
              <a:t>Other (divorce, death) (8%)</a:t>
            </a:r>
          </a:p>
          <a:p>
            <a:pPr eaLnBrk="1" hangingPunct="1">
              <a:buFontTx/>
              <a:buNone/>
            </a:pPr>
            <a:endParaRPr lang="en-US" altLang="en-US" b="1" dirty="0" smtClean="0"/>
          </a:p>
          <a:p>
            <a:pPr eaLnBrk="1" hangingPunct="1">
              <a:buFontTx/>
              <a:buNone/>
            </a:pPr>
            <a:r>
              <a:rPr lang="en-US" altLang="en-US" b="1" dirty="0" smtClean="0"/>
              <a:t>overextension (25%)</a:t>
            </a:r>
          </a:p>
          <a:p>
            <a:pPr eaLnBrk="1" hangingPunct="1"/>
            <a:r>
              <a:rPr lang="en-US" altLang="en-US" dirty="0" smtClean="0"/>
              <a:t>Poor money management</a:t>
            </a:r>
          </a:p>
          <a:p>
            <a:pPr eaLnBrk="1" hangingPunct="1"/>
            <a:r>
              <a:rPr lang="en-US" altLang="en-US" dirty="0" smtClean="0"/>
              <a:t>Emergencies</a:t>
            </a:r>
          </a:p>
          <a:p>
            <a:pPr eaLnBrk="1" hangingPunct="1"/>
            <a:r>
              <a:rPr lang="en-US" altLang="en-US" dirty="0" smtClean="0"/>
              <a:t>Materialism</a:t>
            </a:r>
          </a:p>
          <a:p>
            <a:pPr eaLnBrk="1" hangingPunct="1"/>
            <a:r>
              <a:rPr lang="en-US" altLang="en-US" dirty="0" smtClean="0"/>
              <a:t>Need for instant gratification</a:t>
            </a:r>
          </a:p>
          <a:p>
            <a:pPr eaLnBrk="1" hangingPunct="1">
              <a:buFontTx/>
              <a:buNone/>
            </a:pPr>
            <a:endParaRPr lang="en-US" altLang="en-US" b="1" dirty="0" smtClean="0"/>
          </a:p>
          <a:p>
            <a:pPr eaLnBrk="1" hangingPunct="1">
              <a:buFontTx/>
              <a:buNone/>
            </a:pPr>
            <a:endParaRPr lang="en-US" altLang="en-US" b="1" dirty="0" smtClean="0"/>
          </a:p>
          <a:p>
            <a:pPr eaLnBrk="1" hangingPunct="1">
              <a:buFontTx/>
              <a:buNone/>
            </a:pPr>
            <a:r>
              <a:rPr lang="en-US" altLang="en-US" b="1" dirty="0" smtClean="0"/>
              <a:t>defective goods and services (20%)</a:t>
            </a:r>
          </a:p>
          <a:p>
            <a:pPr eaLnBrk="1" hangingPunct="1">
              <a:buFontTx/>
              <a:buNone/>
            </a:pPr>
            <a:endParaRPr lang="en-US" altLang="en-US" b="1" dirty="0" smtClean="0"/>
          </a:p>
          <a:p>
            <a:pPr eaLnBrk="1" hangingPunct="1">
              <a:buFontTx/>
              <a:buNone/>
            </a:pPr>
            <a:r>
              <a:rPr lang="en-US" altLang="en-US" b="1" dirty="0" smtClean="0"/>
              <a:t>fraudulent use of credit (4%)</a:t>
            </a:r>
          </a:p>
          <a:p>
            <a:pPr eaLnBrk="1" hangingPunct="1">
              <a:buFontTx/>
              <a:buNone/>
            </a:pPr>
            <a:endParaRPr lang="en-US" altLang="en-US" b="1" dirty="0" smtClean="0"/>
          </a:p>
          <a:p>
            <a:pPr eaLnBrk="1" hangingPunct="1">
              <a:buFontTx/>
              <a:buNone/>
            </a:pPr>
            <a:r>
              <a:rPr lang="en-US" altLang="en-US" b="1" dirty="0" smtClean="0"/>
              <a:t>other (3%)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6788150" y="6324600"/>
            <a:ext cx="20161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900" b="0">
                <a:solidFill>
                  <a:schemeClr val="tx2"/>
                </a:solidFill>
              </a:rPr>
              <a:t>Teens – Lesson 13 - Slide</a:t>
            </a:r>
            <a:r>
              <a:rPr lang="en-US" altLang="en-US" sz="900">
                <a:solidFill>
                  <a:schemeClr val="tx2"/>
                </a:solidFill>
              </a:rPr>
              <a:t> 13-A</a:t>
            </a:r>
            <a:endParaRPr lang="en-US" altLang="en-US" sz="9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Standard 3, Objective 4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2400" dirty="0" smtClean="0"/>
              <a:t>Describe the rights and responsibilities of buyers and sellers under consumer protection laws.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325112"/>
          </a:xfrm>
        </p:spPr>
        <p:txBody>
          <a:bodyPr>
            <a:normAutofit fontScale="85000" lnSpcReduction="10000"/>
          </a:bodyPr>
          <a:lstStyle/>
          <a:p>
            <a:pPr marL="624078" indent="-514350">
              <a:buFont typeface="+mj-lt"/>
              <a:buAutoNum type="alphaLcParenR"/>
            </a:pPr>
            <a:r>
              <a:rPr lang="en-US" dirty="0" smtClean="0"/>
              <a:t>Describe ways to avoid "Identity Theft" and fraud (e.g., keep Social Security numbers secure, properly dispose of outdated documents). 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 smtClean="0"/>
              <a:t>Explain the importance of understanding financial contracts (e.g., disclosure information, grace period, payment penalties, method of interest calculation). 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 smtClean="0"/>
              <a:t>List possible actions a consumer can take in response to excessive debt and collection practices (e.g., sell assets, negotiate a repayment schedule). 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 smtClean="0"/>
              <a:t>Describe ways to avoid financial scams and schemes designed to defraud consumers (e.g., Ponzi and pyramid schemes, affinity fraud).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warning signs of trouble 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smtClean="0"/>
              <a:t>You don’t know how much you owe.</a:t>
            </a:r>
          </a:p>
          <a:p>
            <a:pPr marL="0" indent="0" eaLnBrk="1" hangingPunct="1">
              <a:buFontTx/>
              <a:buNone/>
            </a:pPr>
            <a:endParaRPr lang="en-US" altLang="en-US" sz="1200" smtClean="0"/>
          </a:p>
          <a:p>
            <a:pPr marL="0" indent="0" eaLnBrk="1" hangingPunct="1">
              <a:buFontTx/>
              <a:buNone/>
            </a:pPr>
            <a:r>
              <a:rPr lang="en-US" altLang="en-US" sz="1200" smtClean="0"/>
              <a:t>You often pay bills late.</a:t>
            </a:r>
          </a:p>
          <a:p>
            <a:pPr marL="0" indent="0" eaLnBrk="1" hangingPunct="1">
              <a:buFontTx/>
              <a:buNone/>
            </a:pPr>
            <a:endParaRPr lang="en-US" altLang="en-US" sz="1200" smtClean="0"/>
          </a:p>
          <a:p>
            <a:pPr marL="0" indent="0" eaLnBrk="1" hangingPunct="1">
              <a:buFontTx/>
              <a:buNone/>
            </a:pPr>
            <a:r>
              <a:rPr lang="en-US" altLang="en-US" sz="1200" smtClean="0"/>
              <a:t>You get a new loan to pay old loans.</a:t>
            </a:r>
          </a:p>
          <a:p>
            <a:pPr marL="0" indent="0" eaLnBrk="1" hangingPunct="1">
              <a:buFontTx/>
              <a:buNone/>
            </a:pPr>
            <a:endParaRPr lang="en-US" altLang="en-US" sz="1200" smtClean="0"/>
          </a:p>
          <a:p>
            <a:pPr marL="0" indent="0" eaLnBrk="1" hangingPunct="1">
              <a:buFontTx/>
              <a:buNone/>
            </a:pPr>
            <a:r>
              <a:rPr lang="en-US" altLang="en-US" sz="1200" smtClean="0"/>
              <a:t>You pay only the minimum balance due each month.</a:t>
            </a:r>
          </a:p>
          <a:p>
            <a:pPr marL="0" indent="0" eaLnBrk="1" hangingPunct="1">
              <a:buFontTx/>
              <a:buNone/>
            </a:pPr>
            <a:endParaRPr lang="en-US" altLang="en-US" sz="1200" smtClean="0"/>
          </a:p>
          <a:p>
            <a:pPr marL="0" indent="0" eaLnBrk="1" hangingPunct="1">
              <a:buFontTx/>
              <a:buNone/>
            </a:pPr>
            <a:r>
              <a:rPr lang="en-US" altLang="en-US" sz="1200" smtClean="0"/>
              <a:t>You spend more then 20% of your net income (after paying rent or mortgage) on debt maintenance.</a:t>
            </a:r>
          </a:p>
          <a:p>
            <a:pPr marL="0" indent="0" eaLnBrk="1" hangingPunct="1">
              <a:buFontTx/>
              <a:buNone/>
            </a:pPr>
            <a:endParaRPr lang="en-US" altLang="en-US" sz="1200" smtClean="0"/>
          </a:p>
          <a:p>
            <a:pPr marL="0" indent="0" eaLnBrk="1" hangingPunct="1">
              <a:buFontTx/>
              <a:buNone/>
            </a:pPr>
            <a:r>
              <a:rPr lang="en-US" altLang="en-US" sz="1200" smtClean="0"/>
              <a:t>You would have an immediate financial problem if you lost your job.</a:t>
            </a:r>
          </a:p>
          <a:p>
            <a:pPr marL="0" indent="0" eaLnBrk="1" hangingPunct="1">
              <a:buFontTx/>
              <a:buNone/>
            </a:pPr>
            <a:endParaRPr lang="en-US" altLang="en-US" sz="1200" smtClean="0"/>
          </a:p>
          <a:p>
            <a:pPr marL="0" indent="0" eaLnBrk="1" hangingPunct="1">
              <a:buFontTx/>
              <a:buNone/>
            </a:pPr>
            <a:r>
              <a:rPr lang="en-US" altLang="en-US" sz="1200" smtClean="0"/>
              <a:t>You’re spending more than you earn, using your savings to pay for day-to-day expenses.</a:t>
            </a:r>
          </a:p>
          <a:p>
            <a:pPr marL="0" indent="0" eaLnBrk="1" hangingPunct="1">
              <a:buFontTx/>
              <a:buNone/>
            </a:pPr>
            <a:endParaRPr lang="en-US" altLang="en-US" sz="140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789738" y="6324600"/>
            <a:ext cx="20145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900" b="0">
                <a:solidFill>
                  <a:schemeClr val="tx2"/>
                </a:solidFill>
              </a:rPr>
              <a:t>Teens – Lesson 13 - Slide</a:t>
            </a:r>
            <a:r>
              <a:rPr lang="en-US" altLang="en-US" sz="900">
                <a:solidFill>
                  <a:schemeClr val="tx2"/>
                </a:solidFill>
              </a:rPr>
              <a:t> 13-B</a:t>
            </a:r>
            <a:endParaRPr lang="en-US" altLang="en-US" sz="9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first steps to take if you can’t pay your bills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 smtClean="0"/>
              <a:t>take another (close) look at your budget</a:t>
            </a:r>
          </a:p>
          <a:p>
            <a:pPr marL="0" indent="0" eaLnBrk="1" hangingPunct="1"/>
            <a:r>
              <a:rPr lang="en-US" altLang="en-US" sz="1200" smtClean="0"/>
              <a:t>Trim your expenses.</a:t>
            </a:r>
          </a:p>
          <a:p>
            <a:pPr marL="0" indent="0" eaLnBrk="1" hangingPunct="1"/>
            <a:r>
              <a:rPr lang="en-US" altLang="en-US" sz="1200" smtClean="0"/>
              <a:t>Be realistic about what you can afford.</a:t>
            </a:r>
          </a:p>
          <a:p>
            <a:pPr marL="0" indent="0" eaLnBrk="1" hangingPunct="1">
              <a:buFontTx/>
              <a:buNone/>
            </a:pPr>
            <a:endParaRPr lang="en-US" altLang="en-US" sz="1200" b="1" smtClean="0"/>
          </a:p>
          <a:p>
            <a:pPr marL="0" indent="0" eaLnBrk="1" hangingPunct="1">
              <a:buFontTx/>
              <a:buNone/>
            </a:pPr>
            <a:r>
              <a:rPr lang="en-US" altLang="en-US" sz="1200" b="1" smtClean="0"/>
              <a:t>contact your creditors</a:t>
            </a:r>
          </a:p>
          <a:p>
            <a:pPr marL="0" indent="0" eaLnBrk="1" hangingPunct="1"/>
            <a:r>
              <a:rPr lang="en-US" altLang="en-US" sz="1200" smtClean="0"/>
              <a:t>Tell them why you can’t pay, that you intend to pay, and when/how much you will be able to pay.</a:t>
            </a:r>
          </a:p>
          <a:p>
            <a:pPr marL="0" indent="0" eaLnBrk="1" hangingPunct="1"/>
            <a:r>
              <a:rPr lang="en-US" altLang="en-US" sz="1200" smtClean="0"/>
              <a:t>You may be able to work out a new payment schedule.</a:t>
            </a:r>
          </a:p>
          <a:p>
            <a:pPr marL="0" indent="0" eaLnBrk="1" hangingPunct="1"/>
            <a:r>
              <a:rPr lang="en-US" altLang="en-US" sz="1200" smtClean="0"/>
              <a:t>If possible, continue to make the minimum payments.</a:t>
            </a:r>
          </a:p>
          <a:p>
            <a:pPr marL="0" indent="0" eaLnBrk="1" hangingPunct="1">
              <a:buFontTx/>
              <a:buNone/>
            </a:pPr>
            <a:endParaRPr lang="en-US" altLang="en-US" sz="120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794500" y="6324600"/>
            <a:ext cx="20097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900" b="0">
                <a:solidFill>
                  <a:schemeClr val="tx2"/>
                </a:solidFill>
              </a:rPr>
              <a:t>Teens – Lesson 13 - Slide</a:t>
            </a:r>
            <a:r>
              <a:rPr lang="en-US" altLang="en-US" sz="900">
                <a:solidFill>
                  <a:schemeClr val="tx2"/>
                </a:solidFill>
              </a:rPr>
              <a:t> 13-C</a:t>
            </a:r>
            <a:endParaRPr lang="en-US" altLang="en-US" sz="9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wage garnishment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what is garnishment?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legal procedure that withholds a portion of your earnings for the payment of debt.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the limits of garnishment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lesser of 25% of your disposable income or 30 times the federal hourly minimum wage.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 may be able to get a “Claim of Exemption.”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claim of exemption (only if you meet all of the following conditions)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Your family is living in the state.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All the money you earn is needed to provide necessities.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Debt was for a necessity (food, housing, medical care).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Garnishment has already been started.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what protection you have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 cannot be fired for any one garnishment.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how the law is enforced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Enforced by the Secretary of Labor through the Wage and Hour Division of the U.S. Department of Labor.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781800" y="6324600"/>
            <a:ext cx="20224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900" b="0">
                <a:solidFill>
                  <a:schemeClr val="tx2"/>
                </a:solidFill>
              </a:rPr>
              <a:t>Teens – Lesson 13 - Slide</a:t>
            </a:r>
            <a:r>
              <a:rPr lang="en-US" altLang="en-US" sz="900">
                <a:solidFill>
                  <a:schemeClr val="tx2"/>
                </a:solidFill>
              </a:rPr>
              <a:t> 13-H</a:t>
            </a:r>
            <a:endParaRPr lang="en-US" altLang="en-US" sz="9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straight bankruptcy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b="1" smtClean="0"/>
              <a:t>duration on your credit record</a:t>
            </a:r>
          </a:p>
          <a:p>
            <a:pPr eaLnBrk="1" hangingPunct="1"/>
            <a:r>
              <a:rPr lang="en-US" altLang="en-US" smtClean="0"/>
              <a:t>Up to 10 years</a:t>
            </a:r>
          </a:p>
          <a:p>
            <a:pPr eaLnBrk="1" hangingPunct="1">
              <a:buFontTx/>
              <a:buNone/>
            </a:pPr>
            <a:endParaRPr lang="en-US" altLang="en-US" b="1" smtClean="0"/>
          </a:p>
          <a:p>
            <a:pPr eaLnBrk="1" hangingPunct="1">
              <a:buFontTx/>
              <a:buNone/>
            </a:pPr>
            <a:r>
              <a:rPr lang="en-US" altLang="en-US" b="1" smtClean="0"/>
              <a:t>what you may still owe</a:t>
            </a:r>
          </a:p>
          <a:p>
            <a:pPr eaLnBrk="1" hangingPunct="1"/>
            <a:r>
              <a:rPr lang="en-US" altLang="en-US" smtClean="0"/>
              <a:t>Taxes</a:t>
            </a:r>
          </a:p>
          <a:p>
            <a:pPr eaLnBrk="1" hangingPunct="1"/>
            <a:r>
              <a:rPr lang="en-US" altLang="en-US" smtClean="0"/>
              <a:t>Child support</a:t>
            </a:r>
          </a:p>
          <a:p>
            <a:pPr eaLnBrk="1" hangingPunct="1"/>
            <a:r>
              <a:rPr lang="en-US" altLang="en-US" smtClean="0"/>
              <a:t>Alimony</a:t>
            </a:r>
          </a:p>
          <a:p>
            <a:pPr eaLnBrk="1" hangingPunct="1"/>
            <a:r>
              <a:rPr lang="en-US" altLang="en-US" smtClean="0"/>
              <a:t>College loans</a:t>
            </a:r>
          </a:p>
          <a:p>
            <a:pPr eaLnBrk="1" hangingPunct="1"/>
            <a:r>
              <a:rPr lang="en-US" altLang="en-US" smtClean="0"/>
              <a:t>Fines</a:t>
            </a:r>
          </a:p>
          <a:p>
            <a:pPr eaLnBrk="1" hangingPunct="1"/>
            <a:r>
              <a:rPr lang="en-US" altLang="en-US" smtClean="0"/>
              <a:t>Illegal debts</a:t>
            </a:r>
          </a:p>
          <a:p>
            <a:pPr eaLnBrk="1" hangingPunct="1"/>
            <a:r>
              <a:rPr lang="en-US" altLang="en-US" smtClean="0"/>
              <a:t>Co-signer obligations</a:t>
            </a:r>
          </a:p>
          <a:p>
            <a:pPr eaLnBrk="1" hangingPunct="1">
              <a:buFontTx/>
              <a:buNone/>
            </a:pPr>
            <a:endParaRPr lang="en-US" altLang="en-US" b="1" smtClean="0"/>
          </a:p>
          <a:p>
            <a:pPr eaLnBrk="1" hangingPunct="1">
              <a:buFontTx/>
              <a:buNone/>
            </a:pPr>
            <a:r>
              <a:rPr lang="en-US" altLang="en-US" b="1" smtClean="0"/>
              <a:t>what you no longer owe</a:t>
            </a:r>
          </a:p>
          <a:p>
            <a:pPr eaLnBrk="1" hangingPunct="1"/>
            <a:r>
              <a:rPr lang="en-US" altLang="en-US" smtClean="0"/>
              <a:t>Retail store charges</a:t>
            </a:r>
          </a:p>
          <a:p>
            <a:pPr eaLnBrk="1" hangingPunct="1"/>
            <a:r>
              <a:rPr lang="en-US" altLang="en-US" smtClean="0"/>
              <a:t>Bank credit card charges</a:t>
            </a:r>
          </a:p>
          <a:p>
            <a:pPr eaLnBrk="1" hangingPunct="1"/>
            <a:r>
              <a:rPr lang="en-US" altLang="en-US" smtClean="0"/>
              <a:t>Unsecured loans</a:t>
            </a:r>
          </a:p>
          <a:p>
            <a:pPr eaLnBrk="1" hangingPunct="1"/>
            <a:r>
              <a:rPr lang="en-US" altLang="en-US" smtClean="0"/>
              <a:t>Unpaid hospital or physician bills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04025" y="6324600"/>
            <a:ext cx="20002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900" b="0">
                <a:solidFill>
                  <a:schemeClr val="tx2"/>
                </a:solidFill>
              </a:rPr>
              <a:t>Teens – Lesson 13 - Slide</a:t>
            </a:r>
            <a:r>
              <a:rPr lang="en-US" altLang="en-US" sz="900">
                <a:solidFill>
                  <a:schemeClr val="tx2"/>
                </a:solidFill>
              </a:rPr>
              <a:t> 13-L</a:t>
            </a:r>
            <a:endParaRPr lang="en-US" altLang="en-US" sz="9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0538" y="685800"/>
            <a:ext cx="5916612" cy="5410200"/>
          </a:xfrm>
        </p:spPr>
      </p:pic>
    </p:spTree>
    <p:extLst>
      <p:ext uri="{BB962C8B-B14F-4D97-AF65-F5344CB8AC3E}">
        <p14:creationId xmlns:p14="http://schemas.microsoft.com/office/powerpoint/2010/main" val="7531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4238" y="2667000"/>
            <a:ext cx="4445000" cy="4191000"/>
          </a:xfrm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85800"/>
            <a:ext cx="49180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3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5410200" cy="4641787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800" b="1" dirty="0" smtClean="0"/>
              <a:t>why is privacy an </a:t>
            </a:r>
            <a:r>
              <a:rPr lang="en-US" sz="2800" b="1" dirty="0"/>
              <a:t>important issue in the information </a:t>
            </a:r>
            <a:r>
              <a:rPr lang="en-US" sz="2800" b="1" dirty="0" smtClean="0"/>
              <a:t>age?</a:t>
            </a:r>
            <a:endParaRPr lang="en-US" sz="2800" dirty="0"/>
          </a:p>
        </p:txBody>
      </p:sp>
      <p:pic>
        <p:nvPicPr>
          <p:cNvPr id="1026" name="Picture 2" descr="C:\Program Files\Microsoft Office\MEDIA\CAGCAT10\j0234657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647493" cy="25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/>
          <a:lstStyle/>
          <a:p>
            <a:r>
              <a:rPr lang="en-US" dirty="0" smtClean="0"/>
              <a:t>Public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■ Demographic information (U.S. census)</a:t>
            </a:r>
          </a:p>
          <a:p>
            <a:pPr marL="109728" indent="0">
              <a:buNone/>
            </a:pPr>
            <a:r>
              <a:rPr lang="en-US" dirty="0"/>
              <a:t>■ Telephone directories</a:t>
            </a:r>
          </a:p>
          <a:p>
            <a:pPr marL="109728" indent="0">
              <a:buNone/>
            </a:pPr>
            <a:r>
              <a:rPr lang="en-US" dirty="0"/>
              <a:t>■ Birth, marriage, and divorce records</a:t>
            </a:r>
          </a:p>
          <a:p>
            <a:pPr marL="109728" indent="0">
              <a:buNone/>
            </a:pPr>
            <a:r>
              <a:rPr lang="en-US" dirty="0"/>
              <a:t>■ Voter registration records</a:t>
            </a:r>
          </a:p>
          <a:p>
            <a:pPr marL="109728" indent="0">
              <a:buNone/>
            </a:pPr>
            <a:r>
              <a:rPr lang="en-US" dirty="0"/>
              <a:t>■ Campaign contributions</a:t>
            </a:r>
          </a:p>
          <a:p>
            <a:pPr marL="109728" indent="0">
              <a:buNone/>
            </a:pPr>
            <a:r>
              <a:rPr lang="en-US" dirty="0"/>
              <a:t>■ Driver’s licenses/vehicle registrations</a:t>
            </a:r>
          </a:p>
          <a:p>
            <a:pPr marL="109728" indent="0">
              <a:buNone/>
            </a:pPr>
            <a:r>
              <a:rPr lang="en-US" dirty="0"/>
              <a:t>■ Licenses and permits (hunting, fishing, etc.)</a:t>
            </a:r>
          </a:p>
          <a:p>
            <a:pPr marL="109728" indent="0">
              <a:buNone/>
            </a:pPr>
            <a:r>
              <a:rPr lang="en-US" dirty="0"/>
              <a:t>■ Legal information (judgments, bankruptcies, real estate titles, etc.)</a:t>
            </a:r>
          </a:p>
        </p:txBody>
      </p:sp>
    </p:spTree>
    <p:extLst>
      <p:ext uri="{BB962C8B-B14F-4D97-AF65-F5344CB8AC3E}">
        <p14:creationId xmlns:p14="http://schemas.microsoft.com/office/powerpoint/2010/main" val="17545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 only accessed with a legitimate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/>
              <a:t>■ Employment information</a:t>
            </a:r>
          </a:p>
          <a:p>
            <a:pPr marL="109728" indent="0">
              <a:buNone/>
            </a:pPr>
            <a:r>
              <a:rPr lang="en-US" sz="2400" dirty="0"/>
              <a:t>■ Credit reports</a:t>
            </a:r>
          </a:p>
          <a:p>
            <a:pPr marL="109728" indent="0">
              <a:buNone/>
            </a:pPr>
            <a:r>
              <a:rPr lang="en-US" sz="2400" dirty="0"/>
              <a:t>■ Tax information (IRS/state tax boards)</a:t>
            </a:r>
          </a:p>
          <a:p>
            <a:pPr marL="109728" indent="0">
              <a:buNone/>
            </a:pPr>
            <a:r>
              <a:rPr lang="en-US" sz="2400" dirty="0"/>
              <a:t>■ Criminal records</a:t>
            </a:r>
          </a:p>
          <a:p>
            <a:pPr marL="109728" indent="0">
              <a:buNone/>
            </a:pPr>
            <a:r>
              <a:rPr lang="en-US" sz="2400" dirty="0"/>
              <a:t>■ Social service records (welfare, Medicaid, etc.)</a:t>
            </a:r>
          </a:p>
          <a:p>
            <a:pPr marL="109728" indent="0">
              <a:buNone/>
            </a:pPr>
            <a:r>
              <a:rPr lang="en-US" sz="2400" dirty="0"/>
              <a:t>■ School records</a:t>
            </a:r>
          </a:p>
          <a:p>
            <a:pPr marL="109728" indent="0">
              <a:buNone/>
            </a:pPr>
            <a:r>
              <a:rPr lang="en-US" sz="2400" dirty="0"/>
              <a:t>■ Medical records</a:t>
            </a:r>
          </a:p>
        </p:txBody>
      </p:sp>
      <p:pic>
        <p:nvPicPr>
          <p:cNvPr id="2050" name="Picture 2" descr="C:\Documents and Settings\500001682\Local Settings\Temporary Internet Files\Content.IE5\Z5CNXLAJ\MP90031686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296317"/>
            <a:ext cx="3657600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6089587"/>
          </a:xfrm>
        </p:spPr>
        <p:txBody>
          <a:bodyPr>
            <a:normAutofit/>
          </a:bodyPr>
          <a:lstStyle/>
          <a:p>
            <a:r>
              <a:rPr lang="en-US" sz="2400" b="1" dirty="0"/>
              <a:t>privacy act: </a:t>
            </a:r>
            <a:r>
              <a:rPr lang="en-US" sz="2400" dirty="0"/>
              <a:t>requires each federal agency that maintains records to permit individuals to </a:t>
            </a:r>
            <a:r>
              <a:rPr lang="en-US" sz="2400" dirty="0" smtClean="0"/>
              <a:t>request </a:t>
            </a:r>
          </a:p>
          <a:p>
            <a:r>
              <a:rPr lang="en-US" sz="2400" b="1" dirty="0"/>
              <a:t>fair credit reporting act: </a:t>
            </a:r>
            <a:r>
              <a:rPr lang="en-US" sz="2400" dirty="0"/>
              <a:t>gives consumers the right to dispute inaccurate information </a:t>
            </a:r>
            <a:r>
              <a:rPr lang="en-US" sz="2400" dirty="0" smtClean="0"/>
              <a:t>and permits </a:t>
            </a:r>
            <a:r>
              <a:rPr lang="en-US" sz="2400" dirty="0"/>
              <a:t>them to insert their own version of disputed information into a credit </a:t>
            </a:r>
            <a:r>
              <a:rPr lang="en-US" sz="2400" dirty="0" smtClean="0"/>
              <a:t>report amendment </a:t>
            </a:r>
            <a:r>
              <a:rPr lang="en-US" sz="2400" dirty="0"/>
              <a:t>of his or her record.</a:t>
            </a:r>
          </a:p>
        </p:txBody>
      </p:sp>
      <p:pic>
        <p:nvPicPr>
          <p:cNvPr id="3074" name="Picture 2" descr="C:\Program Files\Microsoft Office\MEDIA\CAGCAT10\j0300840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886200" cy="32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/>
          </a:bodyPr>
          <a:lstStyle/>
          <a:p>
            <a:r>
              <a:rPr lang="en-US" b="1" dirty="0"/>
              <a:t>Privacy And Your Social Security </a:t>
            </a:r>
            <a:r>
              <a:rPr lang="en-US" b="1" dirty="0" smtClean="0"/>
              <a:t>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038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Now </a:t>
            </a:r>
            <a:r>
              <a:rPr lang="en-US" sz="2400" dirty="0"/>
              <a:t>commonly used as a personal identifier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can obtain a number at no charge.  Everyone should have </a:t>
            </a:r>
            <a:r>
              <a:rPr lang="en-US" sz="2400" dirty="0" smtClean="0"/>
              <a:t>one</a:t>
            </a:r>
          </a:p>
          <a:p>
            <a:r>
              <a:rPr lang="en-US" dirty="0"/>
              <a:t>What Is It Used For?</a:t>
            </a:r>
          </a:p>
          <a:p>
            <a:pPr lvl="1"/>
            <a:r>
              <a:rPr lang="en-US" sz="2000" dirty="0"/>
              <a:t>Originally used to identify personal tax collection and Social Security benefit payment accounts.</a:t>
            </a:r>
          </a:p>
          <a:p>
            <a:pPr lvl="1"/>
            <a:r>
              <a:rPr lang="en-US" sz="2000" dirty="0"/>
              <a:t>Now also used for record-keeping purposes by many types of institutions, including:	</a:t>
            </a:r>
          </a:p>
          <a:p>
            <a:pPr lvl="2"/>
            <a:r>
              <a:rPr lang="en-US" dirty="0"/>
              <a:t>financial institutions</a:t>
            </a:r>
          </a:p>
          <a:p>
            <a:pPr lvl="2"/>
            <a:r>
              <a:rPr lang="en-US" dirty="0"/>
              <a:t>universities</a:t>
            </a:r>
          </a:p>
          <a:p>
            <a:pPr lvl="2"/>
            <a:r>
              <a:rPr lang="en-US" dirty="0"/>
              <a:t>voter registration boards</a:t>
            </a:r>
          </a:p>
          <a:p>
            <a:pPr lvl="2"/>
            <a:r>
              <a:rPr lang="en-US" dirty="0"/>
              <a:t>credit bureaus</a:t>
            </a:r>
          </a:p>
          <a:p>
            <a:pPr lvl="2"/>
            <a:r>
              <a:rPr lang="en-US" dirty="0"/>
              <a:t>employers</a:t>
            </a:r>
          </a:p>
          <a:p>
            <a:pPr lvl="2"/>
            <a:r>
              <a:rPr lang="en-US" dirty="0"/>
              <a:t>government agencies.</a:t>
            </a:r>
          </a:p>
          <a:p>
            <a:pPr marL="566928" indent="-457200">
              <a:buAutoNum type="alphaLcPeriod" startAt="2"/>
            </a:pPr>
            <a:endParaRPr lang="en-US" sz="2400" dirty="0"/>
          </a:p>
        </p:txBody>
      </p:sp>
      <p:pic>
        <p:nvPicPr>
          <p:cNvPr id="5122" name="Picture 2" descr="C:\Documents and Settings\500001682\Local Settings\Temporary Internet Files\Content.IE5\YG8I120L\MP90042239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01878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What You Can Do:</a:t>
            </a:r>
          </a:p>
          <a:p>
            <a:pPr lvl="1"/>
            <a:r>
              <a:rPr lang="en-US" sz="2400" dirty="0"/>
              <a:t>Do not write Social Security number on personal checks.</a:t>
            </a:r>
          </a:p>
          <a:p>
            <a:pPr lvl="1"/>
            <a:r>
              <a:rPr lang="en-US" sz="2400" dirty="0"/>
              <a:t>Do not use as a password or PIN for ATM, building security, or other sensitive uses.</a:t>
            </a:r>
          </a:p>
          <a:p>
            <a:pPr lvl="1"/>
            <a:r>
              <a:rPr lang="en-US" sz="2400" dirty="0"/>
              <a:t>Do not provide your Social Security number unless required by a requester such as your employer, bank, etc.</a:t>
            </a:r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Tips for Shopping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Know the real deal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Look for clues about security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Use a credit card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Keep proof handy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800" dirty="0" smtClean="0"/>
              <a:t>Get the scoop on the seller</a:t>
            </a:r>
            <a:endParaRPr lang="en-US" sz="2800" dirty="0"/>
          </a:p>
        </p:txBody>
      </p:sp>
      <p:pic>
        <p:nvPicPr>
          <p:cNvPr id="7170" name="Picture 2" descr="C:\Documents and Settings\500001682\Local Settings\Temporary Internet Files\Content.IE5\4S0R07TP\MP90039055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207925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468</TotalTime>
  <Words>1233</Words>
  <Application>Microsoft Office PowerPoint</Application>
  <PresentationFormat>On-screen Show (4:3)</PresentationFormat>
  <Paragraphs>209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Georgia</vt:lpstr>
      <vt:lpstr>Gill Sans MT</vt:lpstr>
      <vt:lpstr>Gill Sans MT Condensed</vt:lpstr>
      <vt:lpstr>Trebuchet MS</vt:lpstr>
      <vt:lpstr>Verdana</vt:lpstr>
      <vt:lpstr>Wingdings 2</vt:lpstr>
      <vt:lpstr>Urban</vt:lpstr>
      <vt:lpstr>Consumer Awareness &amp; Privacy</vt:lpstr>
      <vt:lpstr>Standard 3, Objective 4  Describe the rights and responsibilities of buyers and sellers under consumer protection laws.</vt:lpstr>
      <vt:lpstr>PowerPoint Presentation</vt:lpstr>
      <vt:lpstr>Public information</vt:lpstr>
      <vt:lpstr>Info only accessed with a legitimate reason</vt:lpstr>
      <vt:lpstr>PowerPoint Presentation</vt:lpstr>
      <vt:lpstr>Privacy And Your Social Security Number</vt:lpstr>
      <vt:lpstr>PowerPoint Presentation</vt:lpstr>
      <vt:lpstr>Safety Tips for Shopping Online</vt:lpstr>
      <vt:lpstr>Common Frauds</vt:lpstr>
      <vt:lpstr>Identity Theft</vt:lpstr>
      <vt:lpstr>PowerPoint Presentation</vt:lpstr>
      <vt:lpstr>PowerPoint Presentation</vt:lpstr>
      <vt:lpstr>PowerPoint Presentation</vt:lpstr>
      <vt:lpstr>What to do if Identity Theft happens</vt:lpstr>
      <vt:lpstr>Agencies &amp; Sources of Assistance</vt:lpstr>
      <vt:lpstr>Debt &amp; Collections</vt:lpstr>
      <vt:lpstr>PowerPoint Presentation</vt:lpstr>
      <vt:lpstr>why consumers don’t pay</vt:lpstr>
      <vt:lpstr>warning signs of trouble </vt:lpstr>
      <vt:lpstr>first steps to take if you can’t pay your bills</vt:lpstr>
      <vt:lpstr>wage garnishment</vt:lpstr>
      <vt:lpstr>straight bankruptcy</vt:lpstr>
      <vt:lpstr>PowerPoint Presentation</vt:lpstr>
      <vt:lpstr>PowerPoint Presentation</vt:lpstr>
    </vt:vector>
  </TitlesOfParts>
  <Company>Utah Valley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Awareness &amp; Privacy</dc:title>
  <dc:creator>Julianna &amp; Joseph</dc:creator>
  <cp:lastModifiedBy>Julianna Wing</cp:lastModifiedBy>
  <cp:revision>26</cp:revision>
  <dcterms:created xsi:type="dcterms:W3CDTF">2010-10-20T03:13:12Z</dcterms:created>
  <dcterms:modified xsi:type="dcterms:W3CDTF">2014-11-19T17:35:42Z</dcterms:modified>
</cp:coreProperties>
</file>