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1"/>
  </p:notesMasterIdLst>
  <p:sldIdLst>
    <p:sldId id="256" r:id="rId2"/>
    <p:sldId id="309" r:id="rId3"/>
    <p:sldId id="257" r:id="rId4"/>
    <p:sldId id="258" r:id="rId5"/>
    <p:sldId id="311" r:id="rId6"/>
    <p:sldId id="260" r:id="rId7"/>
    <p:sldId id="262" r:id="rId8"/>
    <p:sldId id="263" r:id="rId9"/>
    <p:sldId id="271" r:id="rId10"/>
    <p:sldId id="264" r:id="rId11"/>
    <p:sldId id="308" r:id="rId12"/>
    <p:sldId id="266" r:id="rId13"/>
    <p:sldId id="268" r:id="rId14"/>
    <p:sldId id="269" r:id="rId15"/>
    <p:sldId id="273" r:id="rId16"/>
    <p:sldId id="275" r:id="rId17"/>
    <p:sldId id="277" r:id="rId18"/>
    <p:sldId id="284" r:id="rId19"/>
    <p:sldId id="278" r:id="rId20"/>
    <p:sldId id="280" r:id="rId21"/>
    <p:sldId id="312" r:id="rId22"/>
    <p:sldId id="310" r:id="rId23"/>
    <p:sldId id="306" r:id="rId24"/>
    <p:sldId id="307" r:id="rId25"/>
    <p:sldId id="285" r:id="rId26"/>
    <p:sldId id="286" r:id="rId27"/>
    <p:sldId id="287" r:id="rId28"/>
    <p:sldId id="288" r:id="rId29"/>
    <p:sldId id="290" r:id="rId30"/>
    <p:sldId id="292" r:id="rId31"/>
    <p:sldId id="296" r:id="rId32"/>
    <p:sldId id="297" r:id="rId33"/>
    <p:sldId id="299" r:id="rId34"/>
    <p:sldId id="300" r:id="rId35"/>
    <p:sldId id="301" r:id="rId36"/>
    <p:sldId id="302" r:id="rId37"/>
    <p:sldId id="303" r:id="rId38"/>
    <p:sldId id="304" r:id="rId39"/>
    <p:sldId id="305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2" autoAdjust="0"/>
    <p:restoredTop sz="94660"/>
  </p:normalViewPr>
  <p:slideViewPr>
    <p:cSldViewPr>
      <p:cViewPr>
        <p:scale>
          <a:sx n="114" d="100"/>
          <a:sy n="114" d="100"/>
        </p:scale>
        <p:origin x="-99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E219F-3228-4B09-8A2F-80F9E3FF2F4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46BC1-164E-47D6-AD4C-7E8D6732C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8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 explanation</a:t>
            </a:r>
            <a:r>
              <a:rPr lang="en-US" baseline="0" dirty="0" smtClean="0"/>
              <a:t> of RAM and ROM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46BC1-164E-47D6-AD4C-7E8D6732C0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88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cloud storage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46BC1-164E-47D6-AD4C-7E8D6732C0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36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Edit </a:t>
            </a:r>
            <a:r>
              <a:rPr lang="en-US" smtClean="0"/>
              <a:t>with</a:t>
            </a:r>
            <a:r>
              <a:rPr lang="en-US" baseline="0" smtClean="0"/>
              <a:t>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46BC1-164E-47D6-AD4C-7E8D6732C07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8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898102-DD5C-49FE-B9C1-971A60F777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FA4339-1D60-4901-894D-D608D48EF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F766E3-27AF-4BE0-9A92-E5F322C2D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362166-B163-46AE-A94F-0C5494D78B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7FF042-A50B-4BFF-BEA7-F92778A344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F52C9F-C7DC-497D-A644-BCCBD73E95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905915-03DC-4D72-9E33-EC5324129C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786636-4188-42BD-8883-0AD55825C7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8EBB8F-199C-47BE-A727-D4E0AEEB2C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E9E2B1-D947-417A-8C33-0EDE12EC3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4656AD-F73E-46CC-B55A-09082C641E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AF25824-EA14-411D-BD24-1CFCA254B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magento-themes.joomlart.com/jm_topaz/media/catalog/product/cache/1/image/5e06319eda06f020e43594a9c230972d/1/9/19-widescreen-flat-panel-lcd-monitor.jpg&amp;imgrefurl=http://magento-themes.joomlart.com/jm_topaz/index.php/catalog/product/view/id/156/s/19-widescreen-flat-panel-lcd-monitor/&amp;usg=__-5BeRvSjIyVxH8qvnx1hjqJE5-4=&amp;h=400&amp;w=400&amp;sz=18&amp;hl=en&amp;start=6&amp;sig2=4uYgj_9WkJiOawbf7xmTYw&amp;itbs=1&amp;tbnid=6xYYtQaJI6_XhM:&amp;tbnh=124&amp;tbnw=124&amp;prev=/images?q=monitor&amp;gbv=2&amp;hl=en&amp;ei=YXleS8-7JKbSNMj27ao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images.google.com/imgres?imgurl=http://magento-themes.joomlart.com/jm_topaz/media/catalog/product/cache/1/image/5e06319eda06f020e43594a9c230972d/1/9/19-widescreen-flat-panel-lcd-monitor.jpg&amp;imgrefurl=http://magento-themes.joomlart.com/jm_topaz/index.php/catalog/product/view/id/156/s/19-widescreen-flat-panel-lcd-monitor/&amp;usg=__-5BeRvSjIyVxH8qvnx1hjqJE5-4=&amp;h=400&amp;w=400&amp;sz=18&amp;hl=en&amp;start=6&amp;sig2=4uYgj_9WkJiOawbf7xmTYw&amp;itbs=1&amp;tbnid=6xYYtQaJI6_XhM:&amp;tbnh=124&amp;tbnw=124&amp;prev=/images?q=monitor&amp;gbv=2&amp;hl=en&amp;ei=YXleS8-7JKbSNMj27ao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acsinfotech.net/images/HP20Deskjet20F380.jpg&amp;imgrefurl=http://acsinfotech.net/detail.asp?iType=54&amp;iAd=107&amp;usg=__rqDgtJKWLNYZqKs_LOmwIoKs2Kw=&amp;h=534&amp;w=800&amp;sz=34&amp;hl=en&amp;start=17&amp;sig2=Lgx_0ZvtoCnN201VViUBYw&amp;itbs=1&amp;tbnid=bcuU1ShaSUOZBM:&amp;tbnh=95&amp;tbnw=143&amp;prev=/images?q=deskjet+printer&amp;gbv=2&amp;hl=en&amp;ei=xHleS_ryNIPgM_qkvaoE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www.superwarehouse.com/images/products/hp_4300.jpg&amp;imgrefurl=http://www.superwarehouse.com/HP_LaserJet_4300/Q2431A/p/119905&amp;usg=__E9HpLxJj3G3EzTnrHrXzm980uUU=&amp;h=220&amp;w=220&amp;sz=17&amp;hl=en&amp;start=5&amp;sig2=dldCkz4tkrG4etat77W48g&amp;itbs=1&amp;tbnid=4qbM0JKICEq1tM:&amp;tbnh=107&amp;tbnw=107&amp;prev=/images?q=laser+printer+hp+4300&amp;gbv=2&amp;hl=en&amp;ei=pnleS4nNEZrmMJ7wqbsE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speaker-central.com/s/10026/MyProducts/logitech_x_140_2.0_speakers.jpg&amp;imgrefurl=http://www.speaker-central.com/353-logitech-speakers-home-audio-theater-reviews/&amp;usg=___Mx3edXUqXi8MyHdPQjkl4Ov_MY=&amp;h=280&amp;w=280&amp;sz=13&amp;hl=en&amp;start=10&amp;sig2=SI0bD55wfxLGrvQVqypUuA&amp;itbs=1&amp;tbnid=jkHQSTJRIrxP5M:&amp;tbnh=114&amp;tbnw=114&amp;prev=/images?q=speakers&amp;gbv=2&amp;hl=en&amp;ei=8HleS4ebL6DWNLCYqbkE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images.google.com/imgres?imgurl=http://magento-themes.joomlart.com/jm_topaz/media/catalog/product/cache/1/image/5e06319eda06f020e43594a9c230972d/1/9/19-widescreen-flat-panel-lcd-monitor.jpg&amp;imgrefurl=http://magento-themes.joomlart.com/jm_topaz/index.php/catalog/product/view/id/156/s/19-widescreen-flat-panel-lcd-monitor/&amp;usg=__-5BeRvSjIyVxH8qvnx1hjqJE5-4=&amp;h=400&amp;w=400&amp;sz=18&amp;hl=en&amp;start=6&amp;sig2=4uYgj_9WkJiOawbf7xmTYw&amp;itbs=1&amp;tbnid=6xYYtQaJI6_XhM:&amp;tbnh=124&amp;tbnw=124&amp;prev=/images?q=monitor&amp;gbv=2&amp;hl=en&amp;ei=YXleS8-7JKbSNMj27ao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acsinfotech.net/images/HP20Deskjet20F380.jpg&amp;imgrefurl=http://acsinfotech.net/detail.asp?iType=54&amp;iAd=107&amp;usg=__rqDgtJKWLNYZqKs_LOmwIoKs2Kw=&amp;h=534&amp;w=800&amp;sz=34&amp;hl=en&amp;start=17&amp;sig2=Lgx_0ZvtoCnN201VViUBYw&amp;itbs=1&amp;tbnid=bcuU1ShaSUOZBM:&amp;tbnh=95&amp;tbnw=143&amp;prev=/images?q=deskjet+printer&amp;gbv=2&amp;hl=en&amp;ei=xHleS_ryNIPgM_qkvaoE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google.com/imgres?imgurl=http://www.superwarehouse.com/images/products/hp_4300.jpg&amp;imgrefurl=http://www.superwarehouse.com/HP_LaserJet_4300/Q2431A/p/119905&amp;usg=__E9HpLxJj3G3EzTnrHrXzm980uUU=&amp;h=220&amp;w=220&amp;sz=17&amp;hl=en&amp;start=5&amp;sig2=dldCkz4tkrG4etat77W48g&amp;itbs=1&amp;tbnid=4qbM0JKICEq1tM:&amp;tbnh=107&amp;tbnw=107&amp;prev=/images?q=laser+printer+hp+4300&amp;gbv=2&amp;hl=en&amp;ei=pnleS4nNEZrmMJ7wqbsE" TargetMode="External"/><Relationship Id="rId9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pirun.ku.ac.th/~b4904281/pics/hard_disk_l.jpg&amp;imgrefurl=http://pirun.ku.ac.th/~b4904281/page2.html&amp;usg=__l7RfNMnPUlBczc0S2D-LtmuHf00=&amp;h=762&amp;w=640&amp;sz=94&amp;hl=en&amp;start=11&amp;sig2=JV27J2xq0eGiDS2QGg7j7Q&amp;itbs=1&amp;tbnid=A-7DD8UVrF-oqM:&amp;tbnh=142&amp;tbnw=119&amp;prev=/images?q=hard+disk&amp;gbv=2&amp;hl=en&amp;ei=cHpeS6jgKZ6-M8z_2bU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pirun.ku.ac.th/~b4904281/pics/hard_disk_l.jpg&amp;imgrefurl=http://pirun.ku.ac.th/~b4904281/page2.html&amp;usg=__l7RfNMnPUlBczc0S2D-LtmuHf00=&amp;h=762&amp;w=640&amp;sz=94&amp;hl=en&amp;start=11&amp;sig2=JV27J2xq0eGiDS2QGg7j7Q&amp;itbs=1&amp;tbnid=A-7DD8UVrF-oqM:&amp;tbnh=142&amp;tbnw=119&amp;prev=/images?q=hard+disk&amp;gbv=2&amp;hl=en&amp;ei=cHpeS6jgKZ6-M8z_2bU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hyperlink" Target="http://images.google.com/imgres?imgurl=http://transcriptdivas.co.uk/wp-content/uploads/dvd-for-transcription1.jpg&amp;imgrefurl=http://transcriptdivas.co.uk/dvd-transcription-services-london-uk/&amp;usg=__qmmIfQZnKCByiuNT-4kW2eK78JY=&amp;h=353&amp;w=530&amp;sz=19&amp;hl=en&amp;start=1&amp;sig2=CcvPR-pa5_-oY9l3NHoqDA&amp;itbs=1&amp;tbnid=YeMa4BISUTk5KM:&amp;tbnh=88&amp;tbnw=132&amp;prev=/images?q=dvd&amp;gbv=2&amp;ndsp=21&amp;hl=en&amp;sa=N&amp;ei=lXteS6XjBpXSNJq0lKwE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hyperlink" Target="http://images.google.com/imgres?imgurl=http://pirun.ku.ac.th/~b4904281/pics/hard_disk_l.jpg&amp;imgrefurl=http://pirun.ku.ac.th/~b4904281/page2.html&amp;usg=__l7RfNMnPUlBczc0S2D-LtmuHf00=&amp;h=762&amp;w=640&amp;sz=94&amp;hl=en&amp;start=11&amp;sig2=JV27J2xq0eGiDS2QGg7j7Q&amp;itbs=1&amp;tbnid=A-7DD8UVrF-oqM:&amp;tbnh=142&amp;tbnw=119&amp;prev=/images?q=hard+disk&amp;gbv=2&amp;hl=en&amp;ei=cHpeS6jgKZ6-M8z_2bUE" TargetMode="External"/><Relationship Id="rId7" Type="http://schemas.openxmlformats.org/officeDocument/2006/relationships/hyperlink" Target="http://images.google.com/imgres?imgurl=http://gadgetophilia.com/wp-content/uploads/2009/04/usb-flash-drive.jpg&amp;imgrefurl=http://gadgetophilia.com/10-essential-gadgets-for-students/&amp;usg=__tC_KP3bwmZxOSmclS0DOo3w0Dfs=&amp;h=329&amp;w=381&amp;sz=13&amp;hl=en&amp;start=1&amp;sig2=b3jF9UpNtU8czcu-zuZDxg&amp;itbs=1&amp;tbnid=Ys9yU9RQWDKd_M:&amp;tbnh=106&amp;tbnw=123&amp;prev=/images?q=flash+drive&amp;gbv=2&amp;hl=en&amp;ei=-XteS4b2NI3QM7GeoaY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hyperlink" Target="http://images.google.com/imgres?imgurl=http://transcriptdivas.co.uk/wp-content/uploads/dvd-for-transcription1.jpg&amp;imgrefurl=http://transcriptdivas.co.uk/dvd-transcription-services-london-uk/&amp;usg=__qmmIfQZnKCByiuNT-4kW2eK78JY=&amp;h=353&amp;w=530&amp;sz=19&amp;hl=en&amp;start=1&amp;sig2=CcvPR-pa5_-oY9l3NHoqDA&amp;itbs=1&amp;tbnid=YeMa4BISUTk5KM:&amp;tbnh=88&amp;tbnw=132&amp;prev=/images?q=dvd&amp;gbv=2&amp;ndsp=21&amp;hl=en&amp;sa=N&amp;ei=lXteS6XjBpXSNJq0lKwE" TargetMode="External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upload.wikimedia.org/wikipedia/commons/9/98/Keyboard_on_a_notebook.jpg&amp;imgrefurl=http://commons.wikimedia.org/wiki/File:Keyboard_on_a_notebook.jpg&amp;usg=__CnwqIKCxIFbuH3iB0S6MDX6bQFQ=&amp;h=2448&amp;w=3264&amp;sz=5396&amp;hl=en&amp;start=8&amp;sig2=Xqc99lyQuedM9ULymPlSPQ&amp;itbs=1&amp;tbnid=1TdVEuihRHgt_M:&amp;tbnh=113&amp;tbnw=150&amp;prev=/images?q=notebook+keyboard&amp;gbv=2&amp;hl=en&amp;ei=ZnZeS-GmMZCINobkja0E" TargetMode="External"/><Relationship Id="rId3" Type="http://schemas.openxmlformats.org/officeDocument/2006/relationships/hyperlink" Target="http://images.google.com/imgres?imgurl=http://www.gcishopping.com/images/chinese-keyboard-black-usb_l.jpg&amp;imgrefurl=http://scratch.mit.edu/forums/viewtopic.php?id=23543&amp;usg=__hU5PhKomAZ2q_0WsPk7xLjSnb4M=&amp;h=424&amp;w=1200&amp;sz=77&amp;hl=en&amp;start=9&amp;sig2=kH6OY6UAjBcj7Sptx1suJw&amp;itbs=1&amp;tbnid=qUq6YL6DRpLqOM:&amp;tbnh=53&amp;tbnw=150&amp;prev=/images?q=computer+keyboard&amp;gbv=2&amp;hl=en&amp;sa=G&amp;ei=9XNeS6zXD4zQNOSrtasE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tuneintopodcasts.wikispaces.com/file/view/microphone.jpg/49267787/microphone.jpg&amp;imgrefurl=http://tuneintopodcasts.wikispaces.com/Lesson+3&amp;usg=___6m6oARLmXZDB0AQxbeo5Y8Lyz4=&amp;h=300&amp;w=400&amp;sz=23&amp;hl=en&amp;start=2&amp;sig2=EIE0_B1nccz7YABELUElpA&amp;itbs=1&amp;tbnid=cktfOT3xBiYXpM:&amp;tbnh=93&amp;tbnw=124&amp;prev=/images?q=computer+microphone&amp;gbv=2&amp;hl=en&amp;ei=QHReS8CmL5PENfzD7a8E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 Basics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4"/>
          <p:cNvSpPr>
            <a:spLocks noChangeArrowheads="1"/>
          </p:cNvSpPr>
          <p:nvPr/>
        </p:nvSpPr>
        <p:spPr bwMode="auto">
          <a:xfrm>
            <a:off x="2895600" y="228600"/>
            <a:ext cx="3505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Processing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The main parts of a computer system that process information.</a:t>
            </a:r>
            <a:r>
              <a:rPr lang="en-US" dirty="0"/>
              <a:t> 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2819400" y="2362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CPU</a:t>
            </a:r>
          </a:p>
          <a:p>
            <a:pPr algn="ctr"/>
            <a:r>
              <a:rPr lang="en-US" sz="2400"/>
              <a:t>Central Processing Unit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819400" y="3886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2819400" y="5410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6477000" y="23622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CPU is often called the “brains” of the computer.</a:t>
            </a:r>
          </a:p>
        </p:txBody>
      </p:sp>
      <p:pic>
        <p:nvPicPr>
          <p:cNvPr id="34818" name="Picture 2" descr="http://www.lions-wing.net/lessons/beginner/cp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1835150" cy="1220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Hertz measures the speed of a CPU</a:t>
            </a:r>
          </a:p>
          <a:p>
            <a:pPr lvl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Hertz = number of cycles per second</a:t>
            </a:r>
            <a:b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Megahertz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Gigahertz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Terahertz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Hertz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2895600" y="228600"/>
            <a:ext cx="3505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Processing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3048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The main parts of a computer system that process information.</a:t>
            </a:r>
            <a:r>
              <a:rPr lang="en-US" dirty="0"/>
              <a:t>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819400" y="2362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CPU</a:t>
            </a:r>
          </a:p>
          <a:p>
            <a:pPr algn="ctr"/>
            <a:r>
              <a:rPr lang="en-US" sz="2400"/>
              <a:t>Central Processing Unit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819400" y="3886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ROM</a:t>
            </a:r>
          </a:p>
          <a:p>
            <a:pPr algn="ctr"/>
            <a:r>
              <a:rPr lang="en-US" sz="2400"/>
              <a:t>Read Only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819400" y="5410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477000" y="23622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CPU is often called the “brains” of the computer.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39624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ROM is </a:t>
            </a:r>
            <a:r>
              <a:rPr lang="en-US" u="sng"/>
              <a:t>permanent</a:t>
            </a:r>
            <a:r>
              <a:rPr lang="en-US"/>
              <a:t> internal memory that cannot be changed.</a:t>
            </a:r>
          </a:p>
        </p:txBody>
      </p:sp>
      <p:pic>
        <p:nvPicPr>
          <p:cNvPr id="32770" name="Picture 2" descr="http://www.life123.com/bm.pix/what-does-rom-stand-for.s6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733800"/>
            <a:ext cx="2362200" cy="1567390"/>
          </a:xfrm>
          <a:prstGeom prst="rect">
            <a:avLst/>
          </a:prstGeom>
          <a:noFill/>
        </p:spPr>
      </p:pic>
      <p:pic>
        <p:nvPicPr>
          <p:cNvPr id="10" name="Picture 2" descr="http://www.lions-wing.net/lessons/beginner/cp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1835150" cy="1220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2895600" y="228600"/>
            <a:ext cx="3505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Processing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The main parts of a computer system that process information.</a:t>
            </a:r>
            <a:r>
              <a:rPr lang="en-US" dirty="0"/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819400" y="2362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CPU</a:t>
            </a:r>
          </a:p>
          <a:p>
            <a:pPr algn="ctr"/>
            <a:r>
              <a:rPr lang="en-US" sz="2400"/>
              <a:t>Central Processing Unit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19400" y="3886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ROM</a:t>
            </a:r>
          </a:p>
          <a:p>
            <a:pPr algn="ctr"/>
            <a:r>
              <a:rPr lang="en-US" sz="2400"/>
              <a:t>Read Only Memory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819400" y="5410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RAM</a:t>
            </a:r>
          </a:p>
          <a:p>
            <a:pPr algn="ctr"/>
            <a:r>
              <a:rPr lang="en-US" sz="2400"/>
              <a:t>Random Access Memory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77000" y="23622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CPU is often called the “brains” of the computer.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38100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ROM is </a:t>
            </a:r>
            <a:r>
              <a:rPr lang="en-US" u="sng" dirty="0"/>
              <a:t>permanent</a:t>
            </a:r>
            <a:r>
              <a:rPr lang="en-US" dirty="0"/>
              <a:t> internal memory that cannot be changed.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29400" y="5486400"/>
            <a:ext cx="2286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RAM is </a:t>
            </a:r>
            <a:r>
              <a:rPr lang="en-US" u="sng"/>
              <a:t>temporary</a:t>
            </a:r>
            <a:r>
              <a:rPr lang="en-US"/>
              <a:t> memory that can be changed.</a:t>
            </a:r>
          </a:p>
        </p:txBody>
      </p:sp>
      <p:pic>
        <p:nvPicPr>
          <p:cNvPr id="10" name="Picture 2" descr="http://www.lions-wing.net/lessons/beginner/cp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362200"/>
            <a:ext cx="1835150" cy="1220044"/>
          </a:xfrm>
          <a:prstGeom prst="rect">
            <a:avLst/>
          </a:prstGeom>
          <a:noFill/>
        </p:spPr>
      </p:pic>
      <p:pic>
        <p:nvPicPr>
          <p:cNvPr id="11" name="Picture 2" descr="http://www.life123.com/bm.pix/what-does-rom-stand-for.s600x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733800"/>
            <a:ext cx="2362200" cy="1567390"/>
          </a:xfrm>
          <a:prstGeom prst="rect">
            <a:avLst/>
          </a:prstGeom>
          <a:noFill/>
        </p:spPr>
      </p:pic>
      <p:pic>
        <p:nvPicPr>
          <p:cNvPr id="31746" name="Picture 2" descr="http://www.upgradecomputermemory.com/images/products/large/512mb-ddr266-ram-memory-p-n-am32020-am320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838700"/>
            <a:ext cx="20193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4"/>
          <p:cNvSpPr>
            <a:spLocks noChangeArrowheads="1"/>
          </p:cNvSpPr>
          <p:nvPr/>
        </p:nvSpPr>
        <p:spPr bwMode="auto">
          <a:xfrm>
            <a:off x="2743200" y="457200"/>
            <a:ext cx="3581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Output Devices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52400" y="6096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that  represents data as either hard copy or soft copy after is has been processed by the computer. 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48000" y="25908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3048000" y="39624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3048000" y="53340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2743200" y="457200"/>
            <a:ext cx="3581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Output Devices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that  represents data as either hard copy or soft copy after is has been processed by the computer.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48000" y="25908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Monitor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0" y="39624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048000" y="53340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72200" y="2667000"/>
            <a:ext cx="2743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“soft copy.”  Some common monitors are CRT or flat-panel.</a:t>
            </a:r>
          </a:p>
        </p:txBody>
      </p:sp>
      <p:pic>
        <p:nvPicPr>
          <p:cNvPr id="29698" name="Picture 2" descr="http://t0.gstatic.com/images?q=tbn:6xYYtQaJI6_XhM:http://magento-themes.joomlart.com/jm_topaz/media/catalog/product/cache/1/image/5e06319eda06f020e43594a9c230972d/1/9/19-widescreen-flat-panel-lcd-moni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286000"/>
            <a:ext cx="1562100" cy="1562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2743200" y="457200"/>
            <a:ext cx="3581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Output Devices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that  represents data as either hard copy or soft copy after is has been processed by the computer.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048000" y="25908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Monitor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048000" y="39624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Printer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048000" y="53340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172200" y="2667000"/>
            <a:ext cx="2743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“soft copy.”  Some common monitors are CRT or flat-panel.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4114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“hard copy.”  Some common printers are laser or inkjet.</a:t>
            </a:r>
          </a:p>
        </p:txBody>
      </p:sp>
      <p:pic>
        <p:nvPicPr>
          <p:cNvPr id="9" name="Picture 2" descr="http://t0.gstatic.com/images?q=tbn:6xYYtQaJI6_XhM:http://magento-themes.joomlart.com/jm_topaz/media/catalog/product/cache/1/image/5e06319eda06f020e43594a9c230972d/1/9/19-widescreen-flat-panel-lcd-moni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438400"/>
            <a:ext cx="1562100" cy="1562101"/>
          </a:xfrm>
          <a:prstGeom prst="rect">
            <a:avLst/>
          </a:prstGeom>
          <a:noFill/>
        </p:spPr>
      </p:pic>
      <p:pic>
        <p:nvPicPr>
          <p:cNvPr id="28674" name="Picture 2" descr="http://t0.gstatic.com/images?q=tbn:4qbM0JKICEq1tM:http://www.superwarehouse.com/images/products/hp_43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886200"/>
            <a:ext cx="1447800" cy="1447801"/>
          </a:xfrm>
          <a:prstGeom prst="rect">
            <a:avLst/>
          </a:prstGeom>
          <a:noFill/>
        </p:spPr>
      </p:pic>
      <p:pic>
        <p:nvPicPr>
          <p:cNvPr id="28676" name="Picture 4" descr="http://t0.gstatic.com/images?q=tbn:bcuU1ShaSUOZBM:http://acsinfotech.net/images/HP20Deskjet20F38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4038600"/>
            <a:ext cx="1362075" cy="904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2743200" y="457200"/>
            <a:ext cx="35814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Output Devices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259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that  represents data as either hard copy or soft copy after is has been processed by the computer.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0" y="25908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Monitor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048000" y="39624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Printer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048000" y="5334000"/>
            <a:ext cx="2971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Speakers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172200" y="2667000"/>
            <a:ext cx="2743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“soft copy.”  Some common monitors are CRT or flat-panel.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0" y="4114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Represents data as “hard copy.”  Some common printers are laser or inkjet.</a:t>
            </a:r>
          </a:p>
        </p:txBody>
      </p:sp>
      <p:pic>
        <p:nvPicPr>
          <p:cNvPr id="9" name="Picture 2" descr="http://t0.gstatic.com/images?q=tbn:6xYYtQaJI6_XhM:http://magento-themes.joomlart.com/jm_topaz/media/catalog/product/cache/1/image/5e06319eda06f020e43594a9c230972d/1/9/19-widescreen-flat-panel-lcd-monito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438400"/>
            <a:ext cx="1562100" cy="1562101"/>
          </a:xfrm>
          <a:prstGeom prst="rect">
            <a:avLst/>
          </a:prstGeom>
          <a:noFill/>
        </p:spPr>
      </p:pic>
      <p:pic>
        <p:nvPicPr>
          <p:cNvPr id="10" name="Picture 2" descr="http://t0.gstatic.com/images?q=tbn:4qbM0JKICEq1tM:http://www.superwarehouse.com/images/products/hp_43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886200"/>
            <a:ext cx="1447800" cy="1447801"/>
          </a:xfrm>
          <a:prstGeom prst="rect">
            <a:avLst/>
          </a:prstGeom>
          <a:noFill/>
        </p:spPr>
      </p:pic>
      <p:pic>
        <p:nvPicPr>
          <p:cNvPr id="11" name="Picture 4" descr="http://t0.gstatic.com/images?q=tbn:bcuU1ShaSUOZBM:http://acsinfotech.net/images/HP20Deskjet20F38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0" y="4038600"/>
            <a:ext cx="1362075" cy="904876"/>
          </a:xfrm>
          <a:prstGeom prst="rect">
            <a:avLst/>
          </a:prstGeom>
          <a:noFill/>
        </p:spPr>
      </p:pic>
      <p:pic>
        <p:nvPicPr>
          <p:cNvPr id="27650" name="Picture 2" descr="http://t0.gstatic.com/images?q=tbn:jkHQSTJRIrxP5M:http://www.speaker-central.com/s/10026/MyProducts/logitech_x_140_2.0_speaker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200" y="50292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2819400" y="304800"/>
            <a:ext cx="3352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Storage Devices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248400" y="533400"/>
            <a:ext cx="2895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Needed for permanently storing important information such as computer programs, files, and data.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76600" y="2362200"/>
            <a:ext cx="2514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76600" y="37338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51054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4"/>
          <p:cNvSpPr>
            <a:spLocks noChangeArrowheads="1"/>
          </p:cNvSpPr>
          <p:nvPr/>
        </p:nvSpPr>
        <p:spPr bwMode="auto">
          <a:xfrm>
            <a:off x="2819400" y="304800"/>
            <a:ext cx="3352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Storage Devices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6248400" y="533400"/>
            <a:ext cx="2895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Needed for permanently storing important information such as computer programs, files, and data. 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276600" y="2362200"/>
            <a:ext cx="2514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Magnetic Storage</a:t>
            </a:r>
          </a:p>
          <a:p>
            <a:pPr algn="ctr"/>
            <a:r>
              <a:rPr lang="en-US" dirty="0"/>
              <a:t>Hard Disk</a:t>
            </a:r>
          </a:p>
          <a:p>
            <a:pPr algn="ctr"/>
            <a:r>
              <a:rPr lang="en-US" dirty="0"/>
              <a:t>Floppy Disk</a:t>
            </a:r>
          </a:p>
          <a:p>
            <a:pPr algn="ctr"/>
            <a:r>
              <a:rPr lang="en-US" dirty="0"/>
              <a:t>Videotape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3276600" y="38862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685800" y="2590800"/>
            <a:ext cx="2286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Plastic or metal platters that are coated with oxide and store data magnetically.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76600" y="51816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5602" name="Picture 2" descr="http://t3.gstatic.com/images?q=tbn:A-7DD8UVrF-oqM:http://pirun.ku.ac.th/~b4904281/pics/hard_disk_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0"/>
            <a:ext cx="1133475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computer is a machine that performs 4 basic functions:  Input, Processing, Output, Storage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  <a:noFill/>
        </p:spPr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Computer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2819400" y="304800"/>
            <a:ext cx="3352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Storage Devices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248400" y="533400"/>
            <a:ext cx="2895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Needed for permanently storing important information such as computer programs, files, and data.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76600" y="2362200"/>
            <a:ext cx="2514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Magnetic Storage</a:t>
            </a:r>
          </a:p>
          <a:p>
            <a:pPr algn="ctr"/>
            <a:r>
              <a:rPr lang="en-US"/>
              <a:t>Hard Disk</a:t>
            </a:r>
          </a:p>
          <a:p>
            <a:pPr algn="ctr"/>
            <a:r>
              <a:rPr lang="en-US"/>
              <a:t>Floppy Disk</a:t>
            </a:r>
          </a:p>
          <a:p>
            <a:pPr algn="ctr"/>
            <a:r>
              <a:rPr lang="en-US"/>
              <a:t>Videotape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76600" y="3810000"/>
            <a:ext cx="2514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Optical Storage</a:t>
            </a:r>
          </a:p>
          <a:p>
            <a:pPr algn="ctr"/>
            <a:r>
              <a:rPr lang="en-US" dirty="0"/>
              <a:t>CDs</a:t>
            </a:r>
          </a:p>
          <a:p>
            <a:pPr algn="ctr"/>
            <a:r>
              <a:rPr lang="en-US" dirty="0"/>
              <a:t>DVDs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2590800"/>
            <a:ext cx="2286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Plastic or metal platters that are coated with oxide and store data magnetically.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96000" y="41148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storage medium on which data is recorded and read by two lasers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76600" y="5181600"/>
            <a:ext cx="2514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9" name="Picture 2" descr="http://t3.gstatic.com/images?q=tbn:A-7DD8UVrF-oqM:http://pirun.ku.ac.th/~b4904281/pics/hard_disk_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0"/>
            <a:ext cx="1133475" cy="1352550"/>
          </a:xfrm>
          <a:prstGeom prst="rect">
            <a:avLst/>
          </a:prstGeom>
          <a:noFill/>
        </p:spPr>
      </p:pic>
      <p:pic>
        <p:nvPicPr>
          <p:cNvPr id="24578" name="Picture 2" descr="http://t2.gstatic.com/images?q=tbn:YeMa4BISUTk5KM:http://transcriptdivas.co.uk/wp-content/uploads/dvd-for-transcrip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4191000"/>
            <a:ext cx="1257300" cy="838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4"/>
          <p:cNvSpPr>
            <a:spLocks noChangeArrowheads="1"/>
          </p:cNvSpPr>
          <p:nvPr/>
        </p:nvSpPr>
        <p:spPr bwMode="auto">
          <a:xfrm>
            <a:off x="2819400" y="304800"/>
            <a:ext cx="3352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Storage Devices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6248400" y="533400"/>
            <a:ext cx="2895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Needed for permanently storing important information such as computer programs, files, and data. 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276600" y="2362200"/>
            <a:ext cx="2514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Magnetic Storage</a:t>
            </a:r>
          </a:p>
          <a:p>
            <a:pPr algn="ctr"/>
            <a:r>
              <a:rPr lang="en-US" dirty="0"/>
              <a:t>Hard Disk</a:t>
            </a:r>
          </a:p>
          <a:p>
            <a:pPr algn="ctr"/>
            <a:r>
              <a:rPr lang="en-US" dirty="0"/>
              <a:t>Floppy Disk</a:t>
            </a:r>
          </a:p>
          <a:p>
            <a:pPr algn="ctr"/>
            <a:r>
              <a:rPr lang="en-US" dirty="0"/>
              <a:t>Videotape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3276600" y="38862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Optical Storage</a:t>
            </a:r>
          </a:p>
          <a:p>
            <a:pPr algn="ctr"/>
            <a:r>
              <a:rPr lang="en-US" dirty="0" smtClean="0"/>
              <a:t>CDs</a:t>
            </a:r>
          </a:p>
          <a:p>
            <a:pPr algn="ctr"/>
            <a:r>
              <a:rPr lang="en-US" dirty="0" smtClean="0"/>
              <a:t>DVDs</a:t>
            </a:r>
            <a:endParaRPr lang="en-US" dirty="0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914400" y="2362200"/>
            <a:ext cx="2286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Plastic or metal platters that are coated with oxide and store data magnetically.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76600" y="5181600"/>
            <a:ext cx="2514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USB Storage</a:t>
            </a:r>
            <a:endParaRPr lang="en-US" dirty="0"/>
          </a:p>
        </p:txBody>
      </p:sp>
      <p:pic>
        <p:nvPicPr>
          <p:cNvPr id="25602" name="Picture 2" descr="http://t3.gstatic.com/images?q=tbn:A-7DD8UVrF-oqM:http://pirun.ku.ac.th/~b4904281/pics/hard_disk_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286000"/>
            <a:ext cx="1133475" cy="1352550"/>
          </a:xfrm>
          <a:prstGeom prst="rect">
            <a:avLst/>
          </a:prstGeom>
          <a:noFill/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096000" y="41148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storage medium on which data is recorded and read by two lasers </a:t>
            </a:r>
          </a:p>
        </p:txBody>
      </p:sp>
      <p:pic>
        <p:nvPicPr>
          <p:cNvPr id="11" name="Picture 2" descr="http://t3.gstatic.com/images?q=tbn:A-7DD8UVrF-oqM:http://pirun.ku.ac.th/~b4904281/pics/hard_disk_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438400"/>
            <a:ext cx="1133475" cy="1352550"/>
          </a:xfrm>
          <a:prstGeom prst="rect">
            <a:avLst/>
          </a:prstGeom>
          <a:noFill/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096000" y="41148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storage medium on which data is recorded and read by two lasers </a:t>
            </a:r>
          </a:p>
        </p:txBody>
      </p:sp>
      <p:pic>
        <p:nvPicPr>
          <p:cNvPr id="13" name="Picture 2" descr="http://t2.gstatic.com/images?q=tbn:YeMa4BISUTk5KM:http://transcriptdivas.co.uk/wp-content/uploads/dvd-for-transcription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3962400"/>
            <a:ext cx="1257300" cy="838201"/>
          </a:xfrm>
          <a:prstGeom prst="rect">
            <a:avLst/>
          </a:prstGeom>
          <a:noFill/>
        </p:spPr>
      </p:pic>
      <p:pic>
        <p:nvPicPr>
          <p:cNvPr id="54274" name="Picture 2" descr="http://t2.gstatic.com/images?q=tbn:Ys9yU9RQWDKd_M:http://gadgetophilia.com/wp-content/uploads/2009/04/usb-flash-drive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181600"/>
            <a:ext cx="1447800" cy="1247698"/>
          </a:xfrm>
          <a:prstGeom prst="rect">
            <a:avLst/>
          </a:prstGeom>
          <a:noFill/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47800" y="5029200"/>
            <a:ext cx="190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small storage device that can be plugged into a USB port.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52600" y="1600200"/>
          <a:ext cx="6781800" cy="44341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74512"/>
                <a:gridCol w="4107288"/>
              </a:tblGrid>
              <a:tr h="92856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Bit</a:t>
                      </a:r>
                      <a:endParaRPr lang="en-US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lang="en-US" sz="14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 or a 1</a:t>
                      </a:r>
                    </a:p>
                    <a:p>
                      <a:r>
                        <a:rPr lang="en-US" sz="14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Smallest piece of data a computer understands or stores</a:t>
                      </a:r>
                    </a:p>
                  </a:txBody>
                  <a:tcPr/>
                </a:tc>
              </a:tr>
              <a:tr h="765683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0s and 1s</a:t>
                      </a:r>
                    </a:p>
                    <a:p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 = 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1000001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Kilobyte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1,024</a:t>
                      </a:r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bytes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Megabyte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million bytes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Gigabyte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billion bytes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Terabyte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trillion bytes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47988"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Petabyte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Exabyte,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Zettabyte</a:t>
                      </a:r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Yottabyte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3048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a typeface="Tahoma" pitchFamily="34" charset="0"/>
                <a:cs typeface="Tahoma" pitchFamily="34" charset="0"/>
              </a:rPr>
              <a:t>Computers use a binary or Base 2 system of 0s and 1s (0=Off, 1=On)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ATT00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"/>
            <a:ext cx="424338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638800" y="609600"/>
            <a:ext cx="27432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In September 1956 IBM launched the 305 RAMAC, the first computer with a </a:t>
            </a:r>
            <a:br>
              <a:rPr lang="en-US" sz="2400" b="1">
                <a:latin typeface="Arial" charset="0"/>
              </a:rPr>
            </a:br>
            <a:r>
              <a:rPr lang="en-US" sz="2400" b="1">
                <a:latin typeface="Arial" charset="0"/>
              </a:rPr>
              <a:t>hard disk drive (HDD). The HDD weighed over a ton and stored 5MB of data. </a:t>
            </a:r>
            <a:endParaRPr lang="en-US" sz="24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IBM leased this machine for $35,000 a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IBM 305 RAMAC Compu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"/>
            <a:ext cx="62484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Network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524000" y="1676400"/>
            <a:ext cx="632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Computers that are connected in order to share information and resources.  The main computer on a network is called a </a:t>
            </a:r>
            <a:r>
              <a:rPr lang="en-US" sz="2400" u="sng" dirty="0"/>
              <a:t>file server</a:t>
            </a:r>
            <a:r>
              <a:rPr lang="en-US" sz="2400" dirty="0"/>
              <a:t>.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838200" y="3429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LAN – Local Area Network</a:t>
            </a:r>
            <a:br>
              <a:rPr lang="en-US" sz="2400"/>
            </a:br>
            <a:r>
              <a:rPr lang="en-US" sz="2400"/>
              <a:t>Computers are in close proximity to each other.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1219200" y="4572000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WAN – Wide Area Network</a:t>
            </a:r>
            <a:br>
              <a:rPr lang="en-US" sz="2400"/>
            </a:br>
            <a:r>
              <a:rPr lang="en-US" sz="2400"/>
              <a:t>Computers are in a larger geographical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3048000" y="381000"/>
            <a:ext cx="32766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Software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600200" y="3124200"/>
            <a:ext cx="6324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A set of instructions or programs that tell a computer what to do.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5"/>
          <p:cNvSpPr>
            <a:spLocks noChangeArrowheads="1"/>
          </p:cNvSpPr>
          <p:nvPr/>
        </p:nvSpPr>
        <p:spPr bwMode="auto">
          <a:xfrm>
            <a:off x="3048000" y="381000"/>
            <a:ext cx="32766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Software</a:t>
            </a:r>
          </a:p>
        </p:txBody>
      </p:sp>
      <p:sp>
        <p:nvSpPr>
          <p:cNvPr id="26627" name="Oval 6"/>
          <p:cNvSpPr>
            <a:spLocks noChangeArrowheads="1"/>
          </p:cNvSpPr>
          <p:nvPr/>
        </p:nvSpPr>
        <p:spPr bwMode="auto">
          <a:xfrm>
            <a:off x="1066800" y="3429000"/>
            <a:ext cx="31242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Operating System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Platform</a:t>
            </a:r>
          </a:p>
        </p:txBody>
      </p:sp>
      <p:sp>
        <p:nvSpPr>
          <p:cNvPr id="26628" name="Oval 7"/>
          <p:cNvSpPr>
            <a:spLocks noChangeArrowheads="1"/>
          </p:cNvSpPr>
          <p:nvPr/>
        </p:nvSpPr>
        <p:spPr bwMode="auto">
          <a:xfrm>
            <a:off x="5181600" y="3429000"/>
            <a:ext cx="31242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Applications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26629" name="Line 8"/>
          <p:cNvSpPr>
            <a:spLocks noChangeShapeType="1"/>
          </p:cNvSpPr>
          <p:nvPr/>
        </p:nvSpPr>
        <p:spPr bwMode="auto">
          <a:xfrm flipV="1">
            <a:off x="2743200" y="2209800"/>
            <a:ext cx="838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 flipH="1" flipV="1">
            <a:off x="6019800" y="20574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4"/>
          <p:cNvSpPr>
            <a:spLocks noChangeArrowheads="1"/>
          </p:cNvSpPr>
          <p:nvPr/>
        </p:nvSpPr>
        <p:spPr bwMode="auto">
          <a:xfrm>
            <a:off x="2971800" y="304800"/>
            <a:ext cx="35052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Operating </a:t>
            </a:r>
            <a:r>
              <a:rPr lang="en-US" sz="2800" dirty="0" smtClean="0"/>
              <a:t>System</a:t>
            </a:r>
            <a:endParaRPr lang="en-US" sz="2800" dirty="0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52400" y="304800"/>
            <a:ext cx="2895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type of software manages RAM, controls peripheral devices, manages file operations (saving, opening, deleting, renaming, etc.), monitors system performance, and provides a user interface 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2971800" y="2819400"/>
            <a:ext cx="3581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2971800" y="41148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2971800" y="53340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2971800" y="304800"/>
            <a:ext cx="35052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Operating </a:t>
            </a:r>
            <a:r>
              <a:rPr lang="en-US" sz="2800" dirty="0" smtClean="0"/>
              <a:t>System</a:t>
            </a:r>
            <a:endParaRPr lang="en-US" sz="2800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2895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type of software manages RAM, controls peripheral devices, manages file operations (saving, opening, deleting, renaming, etc.), monitors system performance, and provides a user interface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971800" y="2819400"/>
            <a:ext cx="3581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DOS, Windows, Vista</a:t>
            </a:r>
            <a:endParaRPr lang="en-US" sz="2800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971800" y="41148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971800" y="53340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52400" y="2971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DOS is a command-line interface OS.  It is not very user-friendly!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6553200" y="2514600"/>
            <a:ext cx="25908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Windows is a GUI OS environment that works with DOS.  It uses icons and menus to make computers easy to use.  You can </a:t>
            </a:r>
            <a:r>
              <a:rPr lang="en-US" sz="1600" u="sng"/>
              <a:t>multitask</a:t>
            </a:r>
            <a:r>
              <a:rPr lang="en-US" sz="1600"/>
              <a:t> with Windows.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47800" y="2819400"/>
            <a:ext cx="647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/>
              <a:t>A complete working computer that has all of the necessary parts to make the computer function. </a:t>
            </a:r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143000" y="4648200"/>
            <a:ext cx="29718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5334000" y="4648200"/>
            <a:ext cx="29718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Software</a:t>
            </a:r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1752600" y="304800"/>
            <a:ext cx="5791200" cy="2438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Computer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2971800" y="304800"/>
            <a:ext cx="35052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Operating </a:t>
            </a:r>
            <a:r>
              <a:rPr lang="en-US" sz="2800" dirty="0" smtClean="0"/>
              <a:t>System</a:t>
            </a:r>
            <a:endParaRPr lang="en-US" sz="2800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2895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type of software manages RAM, controls peripheral devices, manages file operations (saving, opening, deleting, renaming, etc.), monitors system performance, and provides a user interface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971800" y="2819400"/>
            <a:ext cx="3581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DOS, Windows, Vista</a:t>
            </a:r>
            <a:endParaRPr lang="en-US" sz="2800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971800" y="41148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Macintosh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971800" y="53340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DOS is a command-line interface OS.  It is not very user-friendly!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553200" y="2514600"/>
            <a:ext cx="25908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Windows is a GUI OS environment that works with DOS.  It uses icons and menus to make computers easy to use.  You can </a:t>
            </a:r>
            <a:r>
              <a:rPr lang="en-US" sz="1600" u="sng"/>
              <a:t>multitask</a:t>
            </a:r>
            <a:r>
              <a:rPr lang="en-US" sz="1600"/>
              <a:t> with Windows.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Macintosh computers have their own operating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2971800" y="304800"/>
            <a:ext cx="35052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/>
              <a:t>Operating </a:t>
            </a:r>
            <a:r>
              <a:rPr lang="en-US" sz="2800" dirty="0" smtClean="0"/>
              <a:t>System</a:t>
            </a:r>
            <a:endParaRPr lang="en-US" sz="2800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2895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type of software manages RAM, controls peripheral devices, manages file operations (saving, opening, deleting, renaming, etc.), monitors system performance, and provides a user interface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971800" y="2819400"/>
            <a:ext cx="3581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DOS, Windows, Vista</a:t>
            </a:r>
            <a:endParaRPr lang="en-US" sz="2800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971800" y="41148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Macintosh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971800" y="53340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Other Operating Systems:</a:t>
            </a:r>
          </a:p>
          <a:p>
            <a:pPr algn="ctr"/>
            <a:r>
              <a:rPr lang="en-US"/>
              <a:t>Linux, UNIX, OS/2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DOS is a command-line interface OS.  It is not very user-friendly!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553200" y="2514600"/>
            <a:ext cx="25908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Windows is a GUI OS environment that works with DOS.  It uses icons and menus to make computers easy to use.  You can </a:t>
            </a:r>
            <a:r>
              <a:rPr lang="en-US" sz="1600" u="sng"/>
              <a:t>multitask</a:t>
            </a:r>
            <a:r>
              <a:rPr lang="en-US" sz="1600"/>
              <a:t> with Windows.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251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Macintosh computers have their own operating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4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8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Rectangle 12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Word Processing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900"/>
              <a:t>Electronic Presentations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2954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Shows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Browser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900"/>
              <a:t>Electronic Presentations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2954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Shows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248400" y="4572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World Wide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Browser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900"/>
              <a:t>Electronic Presentations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Database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2954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Shows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248400" y="4572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World Wide Web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81000" y="53340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Large collections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2895600" y="152400"/>
            <a:ext cx="3581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Application Software</a:t>
            </a:r>
          </a:p>
          <a:p>
            <a:pPr algn="ctr"/>
            <a:r>
              <a:rPr lang="en-US" sz="2400"/>
              <a:t>or</a:t>
            </a:r>
          </a:p>
          <a:p>
            <a:pPr algn="ctr"/>
            <a:r>
              <a:rPr lang="en-US" sz="2400"/>
              <a:t>Programs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553200" y="533400"/>
            <a:ext cx="228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Programs that allow users to perform specific tasks.</a:t>
            </a:r>
            <a:r>
              <a:rPr lang="en-US"/>
              <a:t>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429000" y="24384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Word Processing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429000" y="3124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Spreadsheets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429000" y="45720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Browser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429000" y="38862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900"/>
              <a:t>Electronic Presentations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429000" y="52578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Database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429000" y="5943600"/>
            <a:ext cx="2667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????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09600" y="2514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Letters, reports, text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248400" y="3200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Numbers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295400" y="3886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 Shows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248400" y="4572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World Wide Web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81000" y="53340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Large collections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Virus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1219200" y="1752600"/>
            <a:ext cx="7086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A small computer program or piece of code that is put on a computer (usually without the user knowing about it) that is destructive to the computer.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2590800" y="152400"/>
            <a:ext cx="3886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19200" y="2743200"/>
            <a:ext cx="6477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The physical components of the computer.  The actual equipment you can see and touch.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2590800" y="152400"/>
            <a:ext cx="3886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219200" y="2743200"/>
            <a:ext cx="6477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/>
              <a:t>The physical components of the computer.  The actual equipment you can see and touch. </a:t>
            </a:r>
          </a:p>
        </p:txBody>
      </p:sp>
      <p:pic>
        <p:nvPicPr>
          <p:cNvPr id="1026" name="Picture 2" descr="C:\Users\Wynders\AppData\Local\Microsoft\Windows\Temporary Internet Files\Content.IE5\1IYWWGBY\MCj035257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114800"/>
            <a:ext cx="2249786" cy="2236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4343400" y="1447800"/>
            <a:ext cx="3886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7171" name="Oval 4"/>
          <p:cNvSpPr>
            <a:spLocks noChangeArrowheads="1"/>
          </p:cNvSpPr>
          <p:nvPr/>
        </p:nvSpPr>
        <p:spPr bwMode="auto">
          <a:xfrm>
            <a:off x="762000" y="2133600"/>
            <a:ext cx="1905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Peripheral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1143000" y="3657600"/>
            <a:ext cx="3429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A peripheral is an external piece of hardware that is important, but not necessary for a computer system to work.</a:t>
            </a:r>
          </a:p>
        </p:txBody>
      </p:sp>
      <p:sp>
        <p:nvSpPr>
          <p:cNvPr id="6" name="Freeform 5"/>
          <p:cNvSpPr/>
          <p:nvPr/>
        </p:nvSpPr>
        <p:spPr>
          <a:xfrm>
            <a:off x="2648639" y="2243769"/>
            <a:ext cx="1694761" cy="699571"/>
          </a:xfrm>
          <a:custGeom>
            <a:avLst/>
            <a:gdLst>
              <a:gd name="connsiteX0" fmla="*/ 1694761 w 1694761"/>
              <a:gd name="connsiteY0" fmla="*/ 224009 h 699571"/>
              <a:gd name="connsiteX1" fmla="*/ 1187985 w 1694761"/>
              <a:gd name="connsiteY1" fmla="*/ 69773 h 699571"/>
              <a:gd name="connsiteX2" fmla="*/ 956631 w 1694761"/>
              <a:gd name="connsiteY2" fmla="*/ 642650 h 699571"/>
              <a:gd name="connsiteX3" fmla="*/ 460872 w 1694761"/>
              <a:gd name="connsiteY3" fmla="*/ 411296 h 699571"/>
              <a:gd name="connsiteX4" fmla="*/ 218501 w 1694761"/>
              <a:gd name="connsiteY4" fmla="*/ 510448 h 699571"/>
              <a:gd name="connsiteX5" fmla="*/ 31214 w 1694761"/>
              <a:gd name="connsiteY5" fmla="*/ 499431 h 699571"/>
              <a:gd name="connsiteX6" fmla="*/ 31214 w 1694761"/>
              <a:gd name="connsiteY6" fmla="*/ 477397 h 699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4761" h="699571">
                <a:moveTo>
                  <a:pt x="1694761" y="224009"/>
                </a:moveTo>
                <a:cubicBezTo>
                  <a:pt x="1502884" y="112004"/>
                  <a:pt x="1311007" y="0"/>
                  <a:pt x="1187985" y="69773"/>
                </a:cubicBezTo>
                <a:cubicBezTo>
                  <a:pt x="1064963" y="139546"/>
                  <a:pt x="1077817" y="585729"/>
                  <a:pt x="956631" y="642650"/>
                </a:cubicBezTo>
                <a:cubicBezTo>
                  <a:pt x="835445" y="699571"/>
                  <a:pt x="583894" y="433330"/>
                  <a:pt x="460872" y="411296"/>
                </a:cubicBezTo>
                <a:cubicBezTo>
                  <a:pt x="337850" y="389262"/>
                  <a:pt x="290111" y="495759"/>
                  <a:pt x="218501" y="510448"/>
                </a:cubicBezTo>
                <a:cubicBezTo>
                  <a:pt x="146891" y="525137"/>
                  <a:pt x="62428" y="504939"/>
                  <a:pt x="31214" y="499431"/>
                </a:cubicBezTo>
                <a:cubicBezTo>
                  <a:pt x="0" y="493923"/>
                  <a:pt x="15607" y="485660"/>
                  <a:pt x="31214" y="477397"/>
                </a:cubicBezTo>
              </a:path>
            </a:pathLst>
          </a:cu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Wynders\AppData\Local\Microsoft\Windows\Temporary Internet Files\Content.IE5\5NDXY2LK\MPj043072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2590800" y="152400"/>
            <a:ext cx="3886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Hardware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609600" y="32004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Input</a:t>
            </a:r>
          </a:p>
          <a:p>
            <a:pPr algn="ctr"/>
            <a:r>
              <a:rPr lang="en-US"/>
              <a:t>Devices</a:t>
            </a:r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2743200" y="3200400"/>
            <a:ext cx="19812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Processing</a:t>
            </a: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4953000" y="32004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Output</a:t>
            </a:r>
          </a:p>
          <a:p>
            <a:pPr algn="ctr"/>
            <a:r>
              <a:rPr lang="en-US"/>
              <a:t>Devices</a:t>
            </a:r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6934200" y="3200400"/>
            <a:ext cx="1828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Storage</a:t>
            </a:r>
          </a:p>
          <a:p>
            <a:pPr algn="ctr"/>
            <a:r>
              <a:rPr lang="en-US"/>
              <a:t>Devices</a:t>
            </a:r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 flipV="1">
            <a:off x="1828800" y="20574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 flipV="1">
            <a:off x="3733800" y="2362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 flipH="1" flipV="1">
            <a:off x="5715000" y="22098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 flipH="1" flipV="1">
            <a:off x="6096000" y="19812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2667000" y="152400"/>
            <a:ext cx="35814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Input Devices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200400" y="24384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200400" y="31242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3200400" y="38100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3200400" y="44958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3200400" y="51816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3200400" y="5867400"/>
            <a:ext cx="251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6324600" y="152400"/>
            <a:ext cx="2514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Hardware that enables a computer user to enter data and programs into a computer</a:t>
            </a:r>
            <a:r>
              <a:rPr lang="en-US" dirty="0"/>
              <a:t>.</a:t>
            </a:r>
          </a:p>
        </p:txBody>
      </p:sp>
      <p:pic>
        <p:nvPicPr>
          <p:cNvPr id="3076" name="Picture 4" descr="C:\Users\Wynders\AppData\Local\Microsoft\Windows\Temporary Internet Files\Content.IE5\3QI2XAEA\MCj043156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95600"/>
            <a:ext cx="1600200" cy="1610868"/>
          </a:xfrm>
          <a:prstGeom prst="rect">
            <a:avLst/>
          </a:prstGeom>
          <a:noFill/>
        </p:spPr>
      </p:pic>
      <p:pic>
        <p:nvPicPr>
          <p:cNvPr id="3087" name="Picture 15" descr="http://t2.gstatic.com/images?q=tbn:qUq6YL6DRpLqOM:http://www.gcishopping.com/images/chinese-keyboard-black-usb_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981200"/>
            <a:ext cx="2803579" cy="990600"/>
          </a:xfrm>
          <a:prstGeom prst="rect">
            <a:avLst/>
          </a:prstGeom>
          <a:noFill/>
        </p:spPr>
      </p:pic>
      <p:pic>
        <p:nvPicPr>
          <p:cNvPr id="3091" name="Picture 19" descr="http://t3.gstatic.com/images?q=tbn:cktfOT3xBiYXpM:http://tuneintopodcasts.wikispaces.com/file/view/microphone.jpg/49267787/microphon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19600"/>
            <a:ext cx="1828800" cy="1371600"/>
          </a:xfrm>
          <a:prstGeom prst="rect">
            <a:avLst/>
          </a:prstGeom>
          <a:noFill/>
        </p:spPr>
      </p:pic>
      <p:pic>
        <p:nvPicPr>
          <p:cNvPr id="3095" name="Picture 23" descr="http://blog.syracuse.com/storefront/2009/04/scanner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2438400"/>
            <a:ext cx="2822222" cy="1905000"/>
          </a:xfrm>
          <a:prstGeom prst="rect">
            <a:avLst/>
          </a:prstGeom>
          <a:noFill/>
        </p:spPr>
      </p:pic>
      <p:sp>
        <p:nvSpPr>
          <p:cNvPr id="26" name="Oval 25"/>
          <p:cNvSpPr/>
          <p:nvPr/>
        </p:nvSpPr>
        <p:spPr>
          <a:xfrm>
            <a:off x="7543800" y="36576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620000" y="2971800"/>
            <a:ext cx="762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97" name="Picture 25" descr="http://t1.gstatic.com/images?q=tbn:1TdVEuihRHgt_M:http://upload.wikimedia.org/wikipedia/commons/9/98/Keyboard_on_a_notebook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4419600"/>
            <a:ext cx="1428750" cy="1076326"/>
          </a:xfrm>
          <a:prstGeom prst="rect">
            <a:avLst/>
          </a:prstGeom>
          <a:noFill/>
        </p:spPr>
      </p:pic>
      <p:sp>
        <p:nvSpPr>
          <p:cNvPr id="29" name="Oval 28"/>
          <p:cNvSpPr/>
          <p:nvPr/>
        </p:nvSpPr>
        <p:spPr>
          <a:xfrm>
            <a:off x="6400800" y="49530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99" name="Picture 27" descr="http://www.academiccommons.org/image/view/88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5181600"/>
            <a:ext cx="1828800" cy="1461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2"/>
          <p:cNvSpPr>
            <a:spLocks noChangeArrowheads="1"/>
          </p:cNvSpPr>
          <p:nvPr/>
        </p:nvSpPr>
        <p:spPr bwMode="auto">
          <a:xfrm>
            <a:off x="2895600" y="228600"/>
            <a:ext cx="35052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Processing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The main parts of a computer system that process information.</a:t>
            </a:r>
            <a:r>
              <a:rPr lang="en-US" dirty="0"/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819400" y="2362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819400" y="3886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819400" y="5410200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1321</Words>
  <Application>Microsoft Office PowerPoint</Application>
  <PresentationFormat>On-screen Show (4:3)</PresentationFormat>
  <Paragraphs>240</Paragraphs>
  <Slides>39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Computer Basics 2</vt:lpstr>
      <vt:lpstr>Computer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Hertz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Virus</vt:lpstr>
    </vt:vector>
  </TitlesOfParts>
  <Company>Cottonwood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Basics 2</dc:title>
  <dc:creator>Stephanie Wynder</dc:creator>
  <cp:lastModifiedBy>Julianna Wing</cp:lastModifiedBy>
  <cp:revision>66</cp:revision>
  <dcterms:created xsi:type="dcterms:W3CDTF">2005-01-21T05:06:33Z</dcterms:created>
  <dcterms:modified xsi:type="dcterms:W3CDTF">2014-02-03T21:42:20Z</dcterms:modified>
</cp:coreProperties>
</file>